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5" r:id="rId6"/>
    <p:sldId id="257" r:id="rId7"/>
    <p:sldId id="259" r:id="rId8"/>
    <p:sldId id="261" r:id="rId9"/>
    <p:sldId id="310" r:id="rId10"/>
    <p:sldId id="293" r:id="rId11"/>
    <p:sldId id="290" r:id="rId12"/>
    <p:sldId id="289" r:id="rId13"/>
    <p:sldId id="285" r:id="rId14"/>
    <p:sldId id="286" r:id="rId15"/>
    <p:sldId id="267" r:id="rId16"/>
    <p:sldId id="284" r:id="rId17"/>
    <p:sldId id="274" r:id="rId18"/>
    <p:sldId id="275" r:id="rId19"/>
    <p:sldId id="276" r:id="rId20"/>
    <p:sldId id="307" r:id="rId21"/>
    <p:sldId id="308" r:id="rId22"/>
    <p:sldId id="309" r:id="rId23"/>
    <p:sldId id="262" r:id="rId24"/>
    <p:sldId id="273" r:id="rId25"/>
    <p:sldId id="266" r:id="rId26"/>
    <p:sldId id="288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jorunn.ree.berge@time.kommune.no" TargetMode="External"/><Relationship Id="rId2" Type="http://schemas.openxmlformats.org/officeDocument/2006/relationships/hyperlink" Target="mailto:susanne.asebo-trodal@time.kommune.no" TargetMode="External"/><Relationship Id="rId1" Type="http://schemas.openxmlformats.org/officeDocument/2006/relationships/hyperlink" Target="mailto:karlinge.aksnes@time.kommune.no" TargetMode="External"/><Relationship Id="rId4" Type="http://schemas.openxmlformats.org/officeDocument/2006/relationships/hyperlink" Target="mailto:monika.grodem.mageland@time.kommune.no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jorunn.ree.berge@time.kommune.no" TargetMode="External"/><Relationship Id="rId2" Type="http://schemas.openxmlformats.org/officeDocument/2006/relationships/hyperlink" Target="mailto:susanne.asebo-trodal@time.kommune.no" TargetMode="External"/><Relationship Id="rId1" Type="http://schemas.openxmlformats.org/officeDocument/2006/relationships/hyperlink" Target="mailto:karlinge.aksnes@time.kommune.no" TargetMode="External"/><Relationship Id="rId4" Type="http://schemas.openxmlformats.org/officeDocument/2006/relationships/hyperlink" Target="mailto:monika.grodem.mageland@time.kommune.n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8444A-7FEA-43E1-8A89-ACA3890E75D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992A52-A2EB-413E-81FC-B0DADE5A0923}">
      <dgm:prSet/>
      <dgm:spPr/>
      <dgm:t>
        <a:bodyPr/>
        <a:lstStyle/>
        <a:p>
          <a:r>
            <a:rPr lang="nn-NO"/>
            <a:t>Rektor: Karl Inge Aksnes, </a:t>
          </a:r>
          <a:r>
            <a:rPr lang="nn-NO">
              <a:hlinkClick xmlns:r="http://schemas.openxmlformats.org/officeDocument/2006/relationships" r:id="rId1"/>
            </a:rPr>
            <a:t>karlinge.aksnes@time.kommune.no</a:t>
          </a:r>
          <a:endParaRPr lang="nb-NO"/>
        </a:p>
        <a:p>
          <a:r>
            <a:rPr lang="nb-NO"/>
            <a:t>Mobil: 92841927</a:t>
          </a:r>
          <a:endParaRPr lang="en-US"/>
        </a:p>
      </dgm:t>
    </dgm:pt>
    <dgm:pt modelId="{B8393201-9B76-4208-BB4E-44039B65B470}" type="parTrans" cxnId="{4CC335CE-726B-41E9-8977-540F192D6948}">
      <dgm:prSet/>
      <dgm:spPr/>
      <dgm:t>
        <a:bodyPr/>
        <a:lstStyle/>
        <a:p>
          <a:endParaRPr lang="en-US"/>
        </a:p>
      </dgm:t>
    </dgm:pt>
    <dgm:pt modelId="{DA3B1DDC-0FDE-44B9-8D03-14D85BBB53A7}" type="sibTrans" cxnId="{4CC335CE-726B-41E9-8977-540F192D6948}">
      <dgm:prSet/>
      <dgm:spPr/>
      <dgm:t>
        <a:bodyPr/>
        <a:lstStyle/>
        <a:p>
          <a:endParaRPr lang="en-US"/>
        </a:p>
      </dgm:t>
    </dgm:pt>
    <dgm:pt modelId="{D1899E3F-81AC-4C1D-8CE3-A6BBB40D1C65}">
      <dgm:prSet/>
      <dgm:spPr/>
      <dgm:t>
        <a:bodyPr/>
        <a:lstStyle/>
        <a:p>
          <a:r>
            <a:rPr lang="nn-NO"/>
            <a:t>Avdelingsleiar, sosiallærar, spes.ped. koordinator: Susanne Åsebø- Trodal, </a:t>
          </a:r>
          <a:r>
            <a:rPr lang="nn-NO">
              <a:hlinkClick xmlns:r="http://schemas.openxmlformats.org/officeDocument/2006/relationships" r:id="rId2"/>
            </a:rPr>
            <a:t>susanne.asebo-trodal@time.kommune.no</a:t>
          </a:r>
          <a:endParaRPr lang="nb-NO"/>
        </a:p>
        <a:p>
          <a:r>
            <a:rPr lang="nb-NO"/>
            <a:t>Mobil: 48104538</a:t>
          </a:r>
          <a:endParaRPr lang="en-US"/>
        </a:p>
      </dgm:t>
    </dgm:pt>
    <dgm:pt modelId="{13CFB767-0E09-4F1B-A3E9-DC6CFF0ABC80}" type="parTrans" cxnId="{9FAF8BA8-7EEB-4AB7-B748-2F81F6C0636F}">
      <dgm:prSet/>
      <dgm:spPr/>
      <dgm:t>
        <a:bodyPr/>
        <a:lstStyle/>
        <a:p>
          <a:endParaRPr lang="en-US"/>
        </a:p>
      </dgm:t>
    </dgm:pt>
    <dgm:pt modelId="{9B666B19-95D7-4007-A674-4F1214D6BA29}" type="sibTrans" cxnId="{9FAF8BA8-7EEB-4AB7-B748-2F81F6C0636F}">
      <dgm:prSet/>
      <dgm:spPr/>
      <dgm:t>
        <a:bodyPr/>
        <a:lstStyle/>
        <a:p>
          <a:endParaRPr lang="en-US"/>
        </a:p>
      </dgm:t>
    </dgm:pt>
    <dgm:pt modelId="{8AB355A8-1600-436B-B262-7F23390B1D6D}">
      <dgm:prSet/>
      <dgm:spPr/>
      <dgm:t>
        <a:bodyPr/>
        <a:lstStyle/>
        <a:p>
          <a:r>
            <a:rPr lang="nn-NO"/>
            <a:t>Yrkesrådgjevar: Jorunn Ree Berge, </a:t>
          </a:r>
          <a:r>
            <a:rPr lang="nn-NO">
              <a:hlinkClick xmlns:r="http://schemas.openxmlformats.org/officeDocument/2006/relationships" r:id="rId3"/>
            </a:rPr>
            <a:t>jorunn.ree.berge@time.kommune.no</a:t>
          </a:r>
          <a:endParaRPr lang="nb-NO"/>
        </a:p>
        <a:p>
          <a:r>
            <a:rPr lang="nb-NO"/>
            <a:t>Mobil: 99240686</a:t>
          </a:r>
          <a:endParaRPr lang="en-US"/>
        </a:p>
      </dgm:t>
    </dgm:pt>
    <dgm:pt modelId="{F7E7A1E0-0FCC-4B2A-A070-C8A78243FC2C}" type="parTrans" cxnId="{1D4AA6F9-F3E3-4CAF-9032-4163CFE9EE80}">
      <dgm:prSet/>
      <dgm:spPr/>
      <dgm:t>
        <a:bodyPr/>
        <a:lstStyle/>
        <a:p>
          <a:endParaRPr lang="en-US"/>
        </a:p>
      </dgm:t>
    </dgm:pt>
    <dgm:pt modelId="{DB56A035-88EA-4392-A1F5-C6C3CAED41E0}" type="sibTrans" cxnId="{1D4AA6F9-F3E3-4CAF-9032-4163CFE9EE80}">
      <dgm:prSet/>
      <dgm:spPr/>
      <dgm:t>
        <a:bodyPr/>
        <a:lstStyle/>
        <a:p>
          <a:endParaRPr lang="en-US"/>
        </a:p>
      </dgm:t>
    </dgm:pt>
    <dgm:pt modelId="{FC5B3948-4CBF-4562-A11D-521523751D8F}">
      <dgm:prSet/>
      <dgm:spPr/>
      <dgm:t>
        <a:bodyPr/>
        <a:lstStyle/>
        <a:p>
          <a:r>
            <a:rPr lang="nn-NO"/>
            <a:t>Saksbehandlar: Monika Grødem Mageland, </a:t>
          </a:r>
          <a:r>
            <a:rPr lang="nn-NO">
              <a:hlinkClick xmlns:r="http://schemas.openxmlformats.org/officeDocument/2006/relationships" r:id="rId4"/>
            </a:rPr>
            <a:t>monika.grodem.mageland@time.kommune.no</a:t>
          </a:r>
          <a:endParaRPr lang="nb-NO"/>
        </a:p>
        <a:p>
          <a:r>
            <a:rPr lang="nb-NO"/>
            <a:t>Telefon: 51776500</a:t>
          </a:r>
          <a:endParaRPr lang="en-US"/>
        </a:p>
      </dgm:t>
    </dgm:pt>
    <dgm:pt modelId="{D2DDB0B9-6ED0-441A-A844-294D62CB9BF5}" type="parTrans" cxnId="{457ACD59-541F-4702-AEAB-C6444324BD0A}">
      <dgm:prSet/>
      <dgm:spPr/>
      <dgm:t>
        <a:bodyPr/>
        <a:lstStyle/>
        <a:p>
          <a:endParaRPr lang="en-US"/>
        </a:p>
      </dgm:t>
    </dgm:pt>
    <dgm:pt modelId="{B89DED0D-14B2-4A67-A34F-79E4681D9485}" type="sibTrans" cxnId="{457ACD59-541F-4702-AEAB-C6444324BD0A}">
      <dgm:prSet/>
      <dgm:spPr/>
      <dgm:t>
        <a:bodyPr/>
        <a:lstStyle/>
        <a:p>
          <a:endParaRPr lang="en-US"/>
        </a:p>
      </dgm:t>
    </dgm:pt>
    <dgm:pt modelId="{42341D1A-5F45-4D5F-A339-02EBAB07D807}" type="pres">
      <dgm:prSet presAssocID="{57B8444A-7FEA-43E1-8A89-ACA3890E75DE}" presName="linear" presStyleCnt="0">
        <dgm:presLayoutVars>
          <dgm:animLvl val="lvl"/>
          <dgm:resizeHandles val="exact"/>
        </dgm:presLayoutVars>
      </dgm:prSet>
      <dgm:spPr/>
    </dgm:pt>
    <dgm:pt modelId="{01E12F0D-39A4-434B-9F98-616F463FB256}" type="pres">
      <dgm:prSet presAssocID="{F1992A52-A2EB-413E-81FC-B0DADE5A09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904C7C-0039-4EFC-97C1-F761619D23E5}" type="pres">
      <dgm:prSet presAssocID="{DA3B1DDC-0FDE-44B9-8D03-14D85BBB53A7}" presName="spacer" presStyleCnt="0"/>
      <dgm:spPr/>
    </dgm:pt>
    <dgm:pt modelId="{A5061C1A-7161-44A2-A594-B1BBEC8296EB}" type="pres">
      <dgm:prSet presAssocID="{D1899E3F-81AC-4C1D-8CE3-A6BBB40D1C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2C358A-81B8-4C25-A908-E995A6B6D4A7}" type="pres">
      <dgm:prSet presAssocID="{9B666B19-95D7-4007-A674-4F1214D6BA29}" presName="spacer" presStyleCnt="0"/>
      <dgm:spPr/>
    </dgm:pt>
    <dgm:pt modelId="{EABB23B5-3D3B-4AED-B506-8F7265AFC3FE}" type="pres">
      <dgm:prSet presAssocID="{8AB355A8-1600-436B-B262-7F23390B1D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B45BD3-BA15-4DF8-87B8-5CB92D81E60C}" type="pres">
      <dgm:prSet presAssocID="{DB56A035-88EA-4392-A1F5-C6C3CAED41E0}" presName="spacer" presStyleCnt="0"/>
      <dgm:spPr/>
    </dgm:pt>
    <dgm:pt modelId="{6F302A72-AB20-41A6-B73C-023ACF0B9769}" type="pres">
      <dgm:prSet presAssocID="{FC5B3948-4CBF-4562-A11D-521523751D8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7ACD59-541F-4702-AEAB-C6444324BD0A}" srcId="{57B8444A-7FEA-43E1-8A89-ACA3890E75DE}" destId="{FC5B3948-4CBF-4562-A11D-521523751D8F}" srcOrd="3" destOrd="0" parTransId="{D2DDB0B9-6ED0-441A-A844-294D62CB9BF5}" sibTransId="{B89DED0D-14B2-4A67-A34F-79E4681D9485}"/>
    <dgm:cxn modelId="{7DBA7A79-2B94-4E51-9B02-8A870F055E57}" type="presOf" srcId="{8AB355A8-1600-436B-B262-7F23390B1D6D}" destId="{EABB23B5-3D3B-4AED-B506-8F7265AFC3FE}" srcOrd="0" destOrd="0" presId="urn:microsoft.com/office/officeart/2005/8/layout/vList2"/>
    <dgm:cxn modelId="{DC852C8C-C2BF-4592-907A-47BE78B3DD89}" type="presOf" srcId="{D1899E3F-81AC-4C1D-8CE3-A6BBB40D1C65}" destId="{A5061C1A-7161-44A2-A594-B1BBEC8296EB}" srcOrd="0" destOrd="0" presId="urn:microsoft.com/office/officeart/2005/8/layout/vList2"/>
    <dgm:cxn modelId="{9FAF8BA8-7EEB-4AB7-B748-2F81F6C0636F}" srcId="{57B8444A-7FEA-43E1-8A89-ACA3890E75DE}" destId="{D1899E3F-81AC-4C1D-8CE3-A6BBB40D1C65}" srcOrd="1" destOrd="0" parTransId="{13CFB767-0E09-4F1B-A3E9-DC6CFF0ABC80}" sibTransId="{9B666B19-95D7-4007-A674-4F1214D6BA29}"/>
    <dgm:cxn modelId="{6EE362C0-BB4D-4803-BDBA-AFDF56FAB1F0}" type="presOf" srcId="{57B8444A-7FEA-43E1-8A89-ACA3890E75DE}" destId="{42341D1A-5F45-4D5F-A339-02EBAB07D807}" srcOrd="0" destOrd="0" presId="urn:microsoft.com/office/officeart/2005/8/layout/vList2"/>
    <dgm:cxn modelId="{4CC335CE-726B-41E9-8977-540F192D6948}" srcId="{57B8444A-7FEA-43E1-8A89-ACA3890E75DE}" destId="{F1992A52-A2EB-413E-81FC-B0DADE5A0923}" srcOrd="0" destOrd="0" parTransId="{B8393201-9B76-4208-BB4E-44039B65B470}" sibTransId="{DA3B1DDC-0FDE-44B9-8D03-14D85BBB53A7}"/>
    <dgm:cxn modelId="{B85E7FE8-2A06-4284-A20E-AF5E346EB2F0}" type="presOf" srcId="{FC5B3948-4CBF-4562-A11D-521523751D8F}" destId="{6F302A72-AB20-41A6-B73C-023ACF0B9769}" srcOrd="0" destOrd="0" presId="urn:microsoft.com/office/officeart/2005/8/layout/vList2"/>
    <dgm:cxn modelId="{1D4AA6F9-F3E3-4CAF-9032-4163CFE9EE80}" srcId="{57B8444A-7FEA-43E1-8A89-ACA3890E75DE}" destId="{8AB355A8-1600-436B-B262-7F23390B1D6D}" srcOrd="2" destOrd="0" parTransId="{F7E7A1E0-0FCC-4B2A-A070-C8A78243FC2C}" sibTransId="{DB56A035-88EA-4392-A1F5-C6C3CAED41E0}"/>
    <dgm:cxn modelId="{6A3A30FF-E774-48B1-AF45-6A62E8AB6AF1}" type="presOf" srcId="{F1992A52-A2EB-413E-81FC-B0DADE5A0923}" destId="{01E12F0D-39A4-434B-9F98-616F463FB256}" srcOrd="0" destOrd="0" presId="urn:microsoft.com/office/officeart/2005/8/layout/vList2"/>
    <dgm:cxn modelId="{383FD51E-64D5-4529-9B85-CA51B2E31DD6}" type="presParOf" srcId="{42341D1A-5F45-4D5F-A339-02EBAB07D807}" destId="{01E12F0D-39A4-434B-9F98-616F463FB256}" srcOrd="0" destOrd="0" presId="urn:microsoft.com/office/officeart/2005/8/layout/vList2"/>
    <dgm:cxn modelId="{99F53061-DD39-4214-89E4-C6E21B166F8B}" type="presParOf" srcId="{42341D1A-5F45-4D5F-A339-02EBAB07D807}" destId="{BA904C7C-0039-4EFC-97C1-F761619D23E5}" srcOrd="1" destOrd="0" presId="urn:microsoft.com/office/officeart/2005/8/layout/vList2"/>
    <dgm:cxn modelId="{F0944FBB-EF5A-4A9B-83A6-AF768C7CEAE1}" type="presParOf" srcId="{42341D1A-5F45-4D5F-A339-02EBAB07D807}" destId="{A5061C1A-7161-44A2-A594-B1BBEC8296EB}" srcOrd="2" destOrd="0" presId="urn:microsoft.com/office/officeart/2005/8/layout/vList2"/>
    <dgm:cxn modelId="{9C9167E1-4632-4640-9A30-8422454EAA2C}" type="presParOf" srcId="{42341D1A-5F45-4D5F-A339-02EBAB07D807}" destId="{102C358A-81B8-4C25-A908-E995A6B6D4A7}" srcOrd="3" destOrd="0" presId="urn:microsoft.com/office/officeart/2005/8/layout/vList2"/>
    <dgm:cxn modelId="{F77D9F4F-7F4A-45E3-BFDB-667143351B0C}" type="presParOf" srcId="{42341D1A-5F45-4D5F-A339-02EBAB07D807}" destId="{EABB23B5-3D3B-4AED-B506-8F7265AFC3FE}" srcOrd="4" destOrd="0" presId="urn:microsoft.com/office/officeart/2005/8/layout/vList2"/>
    <dgm:cxn modelId="{494C819A-0073-46EB-9693-3EB61E39D454}" type="presParOf" srcId="{42341D1A-5F45-4D5F-A339-02EBAB07D807}" destId="{78B45BD3-BA15-4DF8-87B8-5CB92D81E60C}" srcOrd="5" destOrd="0" presId="urn:microsoft.com/office/officeart/2005/8/layout/vList2"/>
    <dgm:cxn modelId="{3FCC5C61-EE77-4483-A849-FE91F2802F31}" type="presParOf" srcId="{42341D1A-5F45-4D5F-A339-02EBAB07D807}" destId="{6F302A72-AB20-41A6-B73C-023ACF0B97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12F0D-39A4-434B-9F98-616F463FB256}">
      <dsp:nvSpPr>
        <dsp:cNvPr id="0" name=""/>
        <dsp:cNvSpPr/>
      </dsp:nvSpPr>
      <dsp:spPr>
        <a:xfrm>
          <a:off x="0" y="59582"/>
          <a:ext cx="6692748" cy="9950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/>
            <a:t>Rektor: Karl Inge Aksnes, </a:t>
          </a:r>
          <a:r>
            <a:rPr lang="nn-NO" sz="1800" kern="1200">
              <a:hlinkClick xmlns:r="http://schemas.openxmlformats.org/officeDocument/2006/relationships" r:id="rId1"/>
            </a:rPr>
            <a:t>karlinge.aksnes@time.kommune.no</a:t>
          </a:r>
          <a:endParaRPr lang="nb-NO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Mobil: 92841927</a:t>
          </a:r>
          <a:endParaRPr lang="en-US" sz="1800" kern="1200"/>
        </a:p>
      </dsp:txBody>
      <dsp:txXfrm>
        <a:off x="48576" y="108158"/>
        <a:ext cx="6595596" cy="897932"/>
      </dsp:txXfrm>
    </dsp:sp>
    <dsp:sp modelId="{A5061C1A-7161-44A2-A594-B1BBEC8296EB}">
      <dsp:nvSpPr>
        <dsp:cNvPr id="0" name=""/>
        <dsp:cNvSpPr/>
      </dsp:nvSpPr>
      <dsp:spPr>
        <a:xfrm>
          <a:off x="0" y="1106507"/>
          <a:ext cx="6692748" cy="995084"/>
        </a:xfrm>
        <a:prstGeom prst="roundRect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/>
            <a:t>Avdelingsleiar, sosiallærar, spes.ped. koordinator: Susanne Åsebø- Trodal, </a:t>
          </a:r>
          <a:r>
            <a:rPr lang="nn-NO" sz="1800" kern="1200">
              <a:hlinkClick xmlns:r="http://schemas.openxmlformats.org/officeDocument/2006/relationships" r:id="rId2"/>
            </a:rPr>
            <a:t>susanne.asebo-trodal@time.kommune.no</a:t>
          </a:r>
          <a:endParaRPr lang="nb-NO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Mobil: 48104538</a:t>
          </a:r>
          <a:endParaRPr lang="en-US" sz="1800" kern="1200"/>
        </a:p>
      </dsp:txBody>
      <dsp:txXfrm>
        <a:off x="48576" y="1155083"/>
        <a:ext cx="6595596" cy="897932"/>
      </dsp:txXfrm>
    </dsp:sp>
    <dsp:sp modelId="{EABB23B5-3D3B-4AED-B506-8F7265AFC3FE}">
      <dsp:nvSpPr>
        <dsp:cNvPr id="0" name=""/>
        <dsp:cNvSpPr/>
      </dsp:nvSpPr>
      <dsp:spPr>
        <a:xfrm>
          <a:off x="0" y="2153432"/>
          <a:ext cx="6692748" cy="995084"/>
        </a:xfrm>
        <a:prstGeom prst="roundRect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/>
            <a:t>Yrkesrådgjevar: Jorunn Ree Berge, </a:t>
          </a:r>
          <a:r>
            <a:rPr lang="nn-NO" sz="1800" kern="1200">
              <a:hlinkClick xmlns:r="http://schemas.openxmlformats.org/officeDocument/2006/relationships" r:id="rId3"/>
            </a:rPr>
            <a:t>jorunn.ree.berge@time.kommune.no</a:t>
          </a:r>
          <a:endParaRPr lang="nb-NO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Mobil: 99240686</a:t>
          </a:r>
          <a:endParaRPr lang="en-US" sz="1800" kern="1200"/>
        </a:p>
      </dsp:txBody>
      <dsp:txXfrm>
        <a:off x="48576" y="2202008"/>
        <a:ext cx="6595596" cy="897932"/>
      </dsp:txXfrm>
    </dsp:sp>
    <dsp:sp modelId="{6F302A72-AB20-41A6-B73C-023ACF0B9769}">
      <dsp:nvSpPr>
        <dsp:cNvPr id="0" name=""/>
        <dsp:cNvSpPr/>
      </dsp:nvSpPr>
      <dsp:spPr>
        <a:xfrm>
          <a:off x="0" y="3200357"/>
          <a:ext cx="6692748" cy="995084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/>
            <a:t>Saksbehandlar: Monika Grødem Mageland, </a:t>
          </a:r>
          <a:r>
            <a:rPr lang="nn-NO" sz="1800" kern="1200">
              <a:hlinkClick xmlns:r="http://schemas.openxmlformats.org/officeDocument/2006/relationships" r:id="rId4"/>
            </a:rPr>
            <a:t>monika.grodem.mageland@time.kommune.no</a:t>
          </a:r>
          <a:endParaRPr lang="nb-NO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Telefon: 51776500</a:t>
          </a:r>
          <a:endParaRPr lang="en-US" sz="1800" kern="1200"/>
        </a:p>
      </dsp:txBody>
      <dsp:txXfrm>
        <a:off x="48576" y="3248933"/>
        <a:ext cx="6595596" cy="897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2AAB5-CDC8-2F47-A18B-04F6A099D94E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B6C2-8C3A-2840-A004-A90DBB658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56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3:07:04.70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24575,'1'13'0,"2"-1"0,0 0 0,0 0 0,1 0 0,0-1 0,1 1 0,1-1 0,8 13 0,-1 2 0,55 97 0,142 192 0,-71-114 0,-109-156 0,246 358 0,-89-163 0,11-8 0,362 331 0,919 881 0,-45-86 0,125 38 0,-842-750 0,294 217-232,25-33-93,-695-560 293,-42-35 32,410 337 0,-58-31 0,97 84 0,-336-266-30,1291 1098-411,-459-474 347,-693-590 666,-512-365-1840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3:07:06.7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16277 1 24575,'-7'0'0,"-1"1"0,1 0 0,-1 1 0,1-1 0,0 1 0,0 1 0,-1-1 0,2 1 0,-1 1 0,0-1 0,1 1 0,-1 0 0,1 1 0,-6 4 0,-9 11 0,0 1 0,-24 32 0,0-2 0,-279 304 0,-194 178 0,427-444 0,-3007 2786-3970,2152-2068 3941,-163 141 121,24 34-1102,-299 330 1009,26 66 941,886-864-595,-197 219 2459,-193 211-1975,488-511-829,22 25 0,160-205 0,-23 30 0,-280 349 0,-131 22 0,556-586 0,-310 311 0,315-311 0,-271 269 0,-27 16 0,-9 9 0,296-294-70,27-27-361,3 3-1,-62 73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B6BF-7F5B-B141-B8A6-544BD6BDABDF}" type="datetimeFigureOut">
              <a:rPr lang="nb-NO" smtClean="0"/>
              <a:t>11.03.2026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18E7-4D44-414E-9EE6-4C5F859CE5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2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43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1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0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6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167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3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meskule-my.sharepoint.com/:v:/g/personal/le-trosus_timeskule_no/EfEzEETY7KlOrZelQ1woRgYBx8qE5INaFyr2mcBX9ru57A?e=bYlpjU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pixabay.com/en/microscope-research-laboratory-3101403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horsteinhernes.blogspot.com/2010/" TargetMode="External"/><Relationship Id="rId7" Type="http://schemas.openxmlformats.org/officeDocument/2006/relationships/hyperlink" Target="https://pixabay.com/fr/analyse-statistiques-tableau-810025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en.wikipedia.org/wiki/Cumulus_congestus_cloud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keresultat.udir.no/finn-lareplan.html?_gl=1*1yyp3rg*_ga*MTY2MDY1NDgyMS4xNjUxNjY3OTQy*_ga_V44YGS4HD3*MTY1MTczNDczMi40LjEuMTY1MTczNDc2OS4w" TargetMode="External"/><Relationship Id="rId5" Type="http://schemas.openxmlformats.org/officeDocument/2006/relationships/hyperlink" Target="https://www.udir.no/regelverkstolkninger/opplaring/Innhold-i-opplaringen/opplaring-i-valgfag-pa-ungdomstrinnet/" TargetMode="External"/><Relationship Id="rId4" Type="http://schemas.openxmlformats.org/officeDocument/2006/relationships/hyperlink" Target="http://www.vilbli.n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skole.no/f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8">
            <a:extLst>
              <a:ext uri="{FF2B5EF4-FFF2-40B4-BE49-F238E27FC236}">
                <a16:creationId xmlns:a16="http://schemas.microsoft.com/office/drawing/2014/main" id="{61C6D790-69F0-40CA-813A-84D724D1C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8476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 Diagonal Corner Rectangle 7">
            <a:extLst>
              <a:ext uri="{FF2B5EF4-FFF2-40B4-BE49-F238E27FC236}">
                <a16:creationId xmlns:a16="http://schemas.microsoft.com/office/drawing/2014/main" id="{F5A78137-DBB7-4A93-98AC-5606814E2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0673" y="806450"/>
            <a:ext cx="9319476" cy="4502149"/>
          </a:xfrm>
          <a:prstGeom prst="round2DiagRect">
            <a:avLst>
              <a:gd name="adj1" fmla="val 7929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srgbClr val="09233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85145" y="1125511"/>
            <a:ext cx="7135566" cy="2656971"/>
          </a:xfrm>
        </p:spPr>
        <p:txBody>
          <a:bodyPr>
            <a:normAutofit/>
          </a:bodyPr>
          <a:lstStyle/>
          <a:p>
            <a:r>
              <a:rPr lang="nb-NO" sz="5400">
                <a:solidFill>
                  <a:srgbClr val="FFFFFF"/>
                </a:solidFill>
              </a:rPr>
              <a:t>Velkomen til Frøyland Ungdomsskule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84139" y="3782482"/>
            <a:ext cx="7136760" cy="12043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1800">
                <a:solidFill>
                  <a:srgbClr val="FFFFFF"/>
                </a:solidFill>
              </a:rPr>
              <a:t>Foreldremøte nytt 8.trinn </a:t>
            </a:r>
          </a:p>
          <a:p>
            <a:r>
              <a:rPr lang="nb-NO" sz="1800">
                <a:solidFill>
                  <a:srgbClr val="FFFFFF"/>
                </a:solidFill>
              </a:rPr>
              <a:t>11. mars 2026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747" y="5585791"/>
            <a:ext cx="1046303" cy="11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7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p14="http://schemas.microsoft.com/office/powerpoint/2010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43ABE09-0B36-F2B3-61E6-2C07C426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nn-NO" sz="3200"/>
              <a:t>Arbeidslivsfag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E0EDB2-F997-F854-0073-C3C3CDD3A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nn-NO" sz="2000"/>
              <a:t>Praktisk fag som i stor grad tar utgangspunkt i </a:t>
            </a:r>
            <a:r>
              <a:rPr lang="nb-NO" sz="2000" err="1"/>
              <a:t>ferdigheiter</a:t>
            </a:r>
            <a:r>
              <a:rPr lang="nb-NO" sz="2000"/>
              <a:t> i arbeidslivet</a:t>
            </a:r>
            <a:endParaRPr lang="nn-NO" sz="2000"/>
          </a:p>
          <a:p>
            <a:r>
              <a:rPr lang="nn-NO" sz="2000"/>
              <a:t>Elevane må vere innstilt på lengre dagar på 9. og 10. trinn (flytting av timar)</a:t>
            </a:r>
          </a:p>
          <a:p>
            <a:r>
              <a:rPr lang="nn-NO" sz="2000"/>
              <a:t>8.trinn: Praktisk arbeid på skulen</a:t>
            </a:r>
          </a:p>
          <a:p>
            <a:r>
              <a:rPr lang="nn-NO" sz="2000"/>
              <a:t>9. trinn: I ei bedrift (arbeidspraksis)</a:t>
            </a:r>
          </a:p>
          <a:p>
            <a:r>
              <a:rPr lang="nn-NO" sz="2000"/>
              <a:t>10. trinn: Elevbedrift</a:t>
            </a:r>
            <a:endParaRPr lang="nb-NO" sz="2000"/>
          </a:p>
        </p:txBody>
      </p:sp>
      <p:pic>
        <p:nvPicPr>
          <p:cNvPr id="1026" name="Picture 2" descr="ARBEIDSLIVSFAG by Guro Foslie on Prezi">
            <a:extLst>
              <a:ext uri="{FF2B5EF4-FFF2-40B4-BE49-F238E27FC236}">
                <a16:creationId xmlns:a16="http://schemas.microsoft.com/office/drawing/2014/main" id="{28D94E4F-33DE-CD75-84C9-5AC025C3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881947"/>
            <a:ext cx="5456279" cy="3069156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3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3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3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3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4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5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6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6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6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16536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p14="http://schemas.microsoft.com/office/powerpoint/2010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E7BE304-106B-1F8E-A382-F7E845CC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nn-NO" sz="3200"/>
              <a:t>Valfag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44D0E-868B-0077-A489-E63815A9E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n-NO" sz="2000"/>
              <a:t>90 min i veka alle tre åra på ungdomsskulen</a:t>
            </a:r>
          </a:p>
          <a:p>
            <a:pPr>
              <a:lnSpc>
                <a:spcPct val="110000"/>
              </a:lnSpc>
            </a:pPr>
            <a:r>
              <a:rPr lang="nn-NO" sz="2000"/>
              <a:t>Vurdering med terminkarakter</a:t>
            </a:r>
          </a:p>
          <a:p>
            <a:pPr>
              <a:lnSpc>
                <a:spcPct val="110000"/>
              </a:lnSpc>
            </a:pPr>
            <a:r>
              <a:rPr lang="nn-NO" sz="2000"/>
              <a:t>Du må rangere ønska dine</a:t>
            </a:r>
          </a:p>
          <a:p>
            <a:pPr>
              <a:lnSpc>
                <a:spcPct val="110000"/>
              </a:lnSpc>
            </a:pPr>
            <a:r>
              <a:rPr lang="nn-NO" sz="2000"/>
              <a:t>Ikkje sikker alle faga blir starta opp</a:t>
            </a:r>
          </a:p>
          <a:p>
            <a:pPr>
              <a:lnSpc>
                <a:spcPct val="110000"/>
              </a:lnSpc>
            </a:pPr>
            <a:r>
              <a:rPr lang="nn-NO" sz="2000"/>
              <a:t>Du kan ønske same eller nytt valfag for kvart skuleår</a:t>
            </a:r>
          </a:p>
          <a:p>
            <a:pPr>
              <a:lnSpc>
                <a:spcPct val="110000"/>
              </a:lnSpc>
            </a:pPr>
            <a:r>
              <a:rPr lang="nn-NO" sz="2000"/>
              <a:t>Eventuelt omval må skje før haustferien. Men det må vere plass. </a:t>
            </a:r>
            <a:endParaRPr lang="nb-NO" sz="200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5765B34-C41C-00C4-48AD-FC1CC2573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9" r="9448" b="-2"/>
          <a:stretch/>
        </p:blipFill>
        <p:spPr>
          <a:xfrm>
            <a:off x="6096000" y="645401"/>
            <a:ext cx="5456279" cy="554224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57481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p14="http://schemas.microsoft.com/office/powerpoint/2010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73A13BB-6036-A65F-6FA6-ABFEE706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nb-NO" sz="3200"/>
              <a:t>Valfag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40751D-2EE0-C90C-B1FB-6C4DB9CF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2000"/>
          </a:p>
          <a:p>
            <a:r>
              <a:rPr lang="nb-NO" sz="2000"/>
              <a:t>Design og redesign</a:t>
            </a:r>
          </a:p>
          <a:p>
            <a:r>
              <a:rPr lang="nb-NO" sz="2000"/>
              <a:t>Fysisk aktivitet og helse</a:t>
            </a:r>
          </a:p>
          <a:p>
            <a:r>
              <a:rPr lang="nb-NO" sz="2000"/>
              <a:t>Friluftsliv</a:t>
            </a:r>
          </a:p>
          <a:p>
            <a:r>
              <a:rPr lang="nb-NO" sz="2000"/>
              <a:t>Utvikling av produkt og tjenester</a:t>
            </a:r>
          </a:p>
          <a:p>
            <a:r>
              <a:rPr lang="nb-NO" sz="2000"/>
              <a:t>Produksjon for scene</a:t>
            </a:r>
          </a:p>
          <a:p>
            <a:endParaRPr lang="nb-NO" sz="2000"/>
          </a:p>
          <a:p>
            <a:endParaRPr lang="nb-NO" sz="200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53068106-2BF2-0A84-C744-47A363F48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9" r="9448" b="-2"/>
          <a:stretch/>
        </p:blipFill>
        <p:spPr>
          <a:xfrm>
            <a:off x="6096000" y="645401"/>
            <a:ext cx="5456279" cy="554224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2801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5B938FC-5C9C-34B3-9137-CE38CC5A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nb-NO"/>
              <a:t>Design og redesign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1469776-17E4-C0F4-8752-AB1F1AD97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88" r="3256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7" name="Bilde 7">
            <a:extLst>
              <a:ext uri="{FF2B5EF4-FFF2-40B4-BE49-F238E27FC236}">
                <a16:creationId xmlns:a16="http://schemas.microsoft.com/office/drawing/2014/main" id="{77D1256E-DED3-061A-973F-73202330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68173" y="1895158"/>
            <a:ext cx="3858781" cy="4344324"/>
          </a:xfrm>
        </p:spPr>
      </p:pic>
    </p:spTree>
    <p:extLst>
      <p:ext uri="{BB962C8B-B14F-4D97-AF65-F5344CB8AC3E}">
        <p14:creationId xmlns:p14="http://schemas.microsoft.com/office/powerpoint/2010/main" val="418698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E8421FAB-E178-898C-E4B8-F1A925BF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nb-NO" sz="3200"/>
              <a:t>Fysisk aktivitet og helse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8ACBD120-0F72-14E9-8BE0-7F315ED1D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5" r="20605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5" name="Bilde 5">
            <a:extLst>
              <a:ext uri="{FF2B5EF4-FFF2-40B4-BE49-F238E27FC236}">
                <a16:creationId xmlns:a16="http://schemas.microsoft.com/office/drawing/2014/main" id="{A2C554B1-FCFE-0747-58E1-98A7BE43C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62900" y="2339259"/>
            <a:ext cx="3084513" cy="3362169"/>
          </a:xfrm>
        </p:spPr>
      </p:pic>
      <p:sp>
        <p:nvSpPr>
          <p:cNvPr id="70" name="TekstSylinder 69">
            <a:extLst>
              <a:ext uri="{FF2B5EF4-FFF2-40B4-BE49-F238E27FC236}">
                <a16:creationId xmlns:a16="http://schemas.microsoft.com/office/drawing/2014/main" id="{6642180D-1DBC-49C8-9C49-F63A6D275A71}"/>
              </a:ext>
            </a:extLst>
          </p:cNvPr>
          <p:cNvSpPr txBox="1"/>
          <p:nvPr/>
        </p:nvSpPr>
        <p:spPr>
          <a:xfrm>
            <a:off x="7929181" y="5824923"/>
            <a:ext cx="31991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>
                <a:hlinkClick r:id="rId6"/>
              </a:rPr>
              <a:t>Fysisk aktivitet og helse</a:t>
            </a:r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84504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29AC2E4-8022-859F-4665-0CD2E0EE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nb-NO" sz="3200"/>
              <a:t>Friluftsliv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41E3635B-5497-BCDC-7F3A-5F16A4A63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12" r="14718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5" name="Bilde 5">
            <a:extLst>
              <a:ext uri="{FF2B5EF4-FFF2-40B4-BE49-F238E27FC236}">
                <a16:creationId xmlns:a16="http://schemas.microsoft.com/office/drawing/2014/main" id="{32413792-FFD5-DBFB-0780-41CD636E7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62900" y="2317920"/>
            <a:ext cx="3409950" cy="3764081"/>
          </a:xfrm>
        </p:spPr>
      </p:pic>
    </p:spTree>
    <p:extLst>
      <p:ext uri="{BB962C8B-B14F-4D97-AF65-F5344CB8AC3E}">
        <p14:creationId xmlns:p14="http://schemas.microsoft.com/office/powerpoint/2010/main" val="314221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20B4060-020E-B6AA-01C8-FF0B79C3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nb-NO" sz="3200"/>
              <a:t>Utvikling av produkt og tjenester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E66FFBCE-94C1-CC42-4F31-4DF3AFC2F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13" r="4626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5" name="Bilde 5">
            <a:extLst>
              <a:ext uri="{FF2B5EF4-FFF2-40B4-BE49-F238E27FC236}">
                <a16:creationId xmlns:a16="http://schemas.microsoft.com/office/drawing/2014/main" id="{B96807F4-CBEB-E0D5-F7D9-1F3178325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62900" y="2277034"/>
            <a:ext cx="3084513" cy="3486619"/>
          </a:xfrm>
        </p:spPr>
      </p:pic>
    </p:spTree>
    <p:extLst>
      <p:ext uri="{BB962C8B-B14F-4D97-AF65-F5344CB8AC3E}">
        <p14:creationId xmlns:p14="http://schemas.microsoft.com/office/powerpoint/2010/main" val="172418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521EF6-139F-C885-2FB3-EFC29209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nn-NO"/>
              <a:t>					       </a:t>
            </a:r>
            <a:r>
              <a:rPr lang="nn-NO" sz="3200"/>
              <a:t>Produksjon for scene</a:t>
            </a:r>
            <a:endParaRPr lang="nb-NO" sz="3200"/>
          </a:p>
        </p:txBody>
      </p:sp>
      <p:pic>
        <p:nvPicPr>
          <p:cNvPr id="1026" name="Picture 2" descr="Scene - Tromsø Streaming Studio">
            <a:extLst>
              <a:ext uri="{FF2B5EF4-FFF2-40B4-BE49-F238E27FC236}">
                <a16:creationId xmlns:a16="http://schemas.microsoft.com/office/drawing/2014/main" id="{E824A9DB-97B5-3AE0-58FE-FA1AED4921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r="-3" b="16370"/>
          <a:stretch/>
        </p:blipFill>
        <p:spPr bwMode="auto">
          <a:xfrm>
            <a:off x="-1" y="0"/>
            <a:ext cx="6536457" cy="686997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F773E5D-3A6F-C60D-4A7F-DD7950974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219" y="2023963"/>
            <a:ext cx="3556847" cy="44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2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1EA07E-290F-66E3-0995-F7B492C7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Ideer og praktisk forskning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5A41AB93-0870-4570-305D-E37C765A4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136" y="2017984"/>
            <a:ext cx="4328496" cy="4840016"/>
          </a:xfrm>
        </p:spPr>
        <p:txBody>
          <a:bodyPr>
            <a:normAutofit fontScale="92500" lnSpcReduction="10000"/>
          </a:bodyPr>
          <a:lstStyle/>
          <a:p>
            <a:r>
              <a:rPr lang="nb-NO" b="1"/>
              <a:t>Aktiviteter:</a:t>
            </a:r>
            <a:endParaRPr lang="nb-NO"/>
          </a:p>
          <a:p>
            <a:pPr lvl="1"/>
            <a:r>
              <a:rPr lang="nb-NO"/>
              <a:t>Innsamling av data</a:t>
            </a:r>
          </a:p>
          <a:p>
            <a:pPr lvl="1"/>
            <a:r>
              <a:rPr lang="nb-NO"/>
              <a:t>Programmering</a:t>
            </a:r>
          </a:p>
          <a:p>
            <a:pPr lvl="1"/>
            <a:r>
              <a:rPr lang="nb-NO" err="1"/>
              <a:t>Labarbeid</a:t>
            </a:r>
            <a:endParaRPr lang="nb-NO"/>
          </a:p>
          <a:p>
            <a:pPr marL="457200" lvl="1" indent="0">
              <a:buNone/>
            </a:pPr>
            <a:r>
              <a:rPr lang="nb-NO"/>
              <a:t>Eksempler:</a:t>
            </a:r>
          </a:p>
          <a:p>
            <a:pPr lvl="1"/>
            <a:r>
              <a:rPr lang="nb-NO"/>
              <a:t>Blindtest julebrus</a:t>
            </a:r>
          </a:p>
          <a:p>
            <a:pPr lvl="1"/>
            <a:r>
              <a:rPr lang="nb-NO"/>
              <a:t>Hvilke biler er på Kvernaland</a:t>
            </a:r>
          </a:p>
          <a:p>
            <a:pPr lvl="1"/>
            <a:r>
              <a:rPr lang="nb-NO"/>
              <a:t>Disseksjon av arter</a:t>
            </a:r>
          </a:p>
          <a:p>
            <a:pPr lvl="1"/>
            <a:r>
              <a:rPr lang="nb-NO"/>
              <a:t>Hvordan virker antibiotika</a:t>
            </a:r>
          </a:p>
          <a:p>
            <a:pPr lvl="1"/>
            <a:r>
              <a:rPr lang="nb-NO"/>
              <a:t>Værstasjon</a:t>
            </a:r>
          </a:p>
          <a:p>
            <a:pPr lvl="1"/>
            <a:r>
              <a:rPr lang="nb-NO"/>
              <a:t>Måling av blodsukker</a:t>
            </a:r>
          </a:p>
          <a:p>
            <a:pPr lvl="1"/>
            <a:r>
              <a:rPr lang="nb-NO"/>
              <a:t>Fisking</a:t>
            </a:r>
          </a:p>
          <a:p>
            <a:pPr lvl="1"/>
            <a:endParaRPr lang="nb-NO"/>
          </a:p>
          <a:p>
            <a:pPr lvl="1"/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E26D163-8246-D811-8E89-58C708BA5F0B}"/>
              </a:ext>
            </a:extLst>
          </p:cNvPr>
          <p:cNvSpPr txBox="1">
            <a:spLocks/>
          </p:cNvSpPr>
          <p:nvPr/>
        </p:nvSpPr>
        <p:spPr>
          <a:xfrm>
            <a:off x="0" y="5174544"/>
            <a:ext cx="4182534" cy="3033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/>
              <a:t>Personlige egenskaper</a:t>
            </a:r>
            <a:endParaRPr lang="nb-NO"/>
          </a:p>
          <a:p>
            <a:pPr lvl="1"/>
            <a:r>
              <a:rPr lang="nb-NO"/>
              <a:t>Like realfag</a:t>
            </a:r>
          </a:p>
          <a:p>
            <a:pPr lvl="1"/>
            <a:r>
              <a:rPr lang="nb-NO"/>
              <a:t>Nysgjerrig</a:t>
            </a:r>
          </a:p>
          <a:p>
            <a:pPr lvl="1"/>
            <a:endParaRPr lang="nb-NO"/>
          </a:p>
          <a:p>
            <a:pPr lvl="1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343641-7715-DD08-88B7-E4055132279A}"/>
              </a:ext>
            </a:extLst>
          </p:cNvPr>
          <p:cNvSpPr txBox="1">
            <a:spLocks/>
          </p:cNvSpPr>
          <p:nvPr/>
        </p:nvSpPr>
        <p:spPr>
          <a:xfrm>
            <a:off x="-42907" y="2017984"/>
            <a:ext cx="4698879" cy="356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/>
              <a:t>Hovedmål:</a:t>
            </a:r>
          </a:p>
          <a:p>
            <a:pPr lvl="1"/>
            <a:r>
              <a:rPr lang="nb-NO"/>
              <a:t>Bruke egne ideer eller interesser når dere forsker i faget</a:t>
            </a:r>
          </a:p>
          <a:p>
            <a:pPr lvl="1"/>
            <a:r>
              <a:rPr lang="nb-NO"/>
              <a:t>Lære hvordan forskning fungerer</a:t>
            </a:r>
          </a:p>
          <a:p>
            <a:pPr lvl="1"/>
            <a:r>
              <a:rPr lang="nb-NO"/>
              <a:t>Naturvitenskapelige eller samfunnsfaglige spørsmål</a:t>
            </a:r>
          </a:p>
          <a:p>
            <a:pPr lvl="1"/>
            <a:endParaRPr lang="nb-NO"/>
          </a:p>
          <a:p>
            <a:pPr lvl="1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BE64AF1-9C6D-4136-A02E-95991060C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3" t="8857"/>
          <a:stretch/>
        </p:blipFill>
        <p:spPr>
          <a:xfrm>
            <a:off x="10703283" y="3504226"/>
            <a:ext cx="1356359" cy="2916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9268336-4DAA-E4C6-7423-EB1F288A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199" y="126772"/>
            <a:ext cx="231437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B6EF7AD-BF6F-953B-7A35-DDA2AA51C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262" y="5103712"/>
            <a:ext cx="2445096" cy="152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70B2238-7507-F233-9284-941BAB1F3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690" y="3422308"/>
            <a:ext cx="2603452" cy="14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Bilde 14" descr="Et bilde som inneholder Grafikk, sirkel, logo, Font&#10;&#10;Automatisk generert beskrivelse">
            <a:extLst>
              <a:ext uri="{FF2B5EF4-FFF2-40B4-BE49-F238E27FC236}">
                <a16:creationId xmlns:a16="http://schemas.microsoft.com/office/drawing/2014/main" id="{ACA6C5CF-7D8B-3B36-FDD4-62B3304BC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89037" y="1278716"/>
            <a:ext cx="2466958" cy="1909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20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0B8DE5-642B-78ED-04D0-DD8C2753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2149" cy="1325563"/>
          </a:xfrm>
        </p:spPr>
        <p:txBody>
          <a:bodyPr>
            <a:normAutofit/>
          </a:bodyPr>
          <a:lstStyle/>
          <a:p>
            <a:r>
              <a:rPr lang="nb-NO"/>
              <a:t>Det viktigste i faget er å være nysgjerrig og kritisk!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F912E5-4C2D-6E38-B961-61CD52B64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38" y="1825625"/>
            <a:ext cx="6095035" cy="4351338"/>
          </a:xfrm>
        </p:spPr>
        <p:txBody>
          <a:bodyPr>
            <a:normAutofit lnSpcReduction="10000"/>
          </a:bodyPr>
          <a:lstStyle/>
          <a:p>
            <a:r>
              <a:rPr lang="nb-NO"/>
              <a:t>Det vil være en del praktisk, både inne og ute, men også litt teori. </a:t>
            </a:r>
          </a:p>
          <a:p>
            <a:r>
              <a:rPr lang="nb-NO"/>
              <a:t>Dette er opp til hva dere ønsker!</a:t>
            </a:r>
          </a:p>
          <a:p>
            <a:r>
              <a:rPr lang="nb-NO"/>
              <a:t>Hvis elevene ønsker å forske på fisk, gjør vi det.</a:t>
            </a:r>
          </a:p>
          <a:p>
            <a:r>
              <a:rPr lang="nb-NO"/>
              <a:t>Hvis elevene ønsker å lære mer om vær og klima, så gjør vi det. </a:t>
            </a:r>
            <a:br>
              <a:rPr lang="nb-NO"/>
            </a:br>
            <a:r>
              <a:rPr lang="nb-NO"/>
              <a:t>Kanskje vi skal lære å melde vær? </a:t>
            </a:r>
          </a:p>
          <a:p>
            <a:r>
              <a:rPr lang="nb-NO"/>
              <a:t>Som forskning- Jobber vi i team!</a:t>
            </a:r>
          </a:p>
        </p:txBody>
      </p:sp>
      <p:pic>
        <p:nvPicPr>
          <p:cNvPr id="5" name="Bilde 4" descr="Et bilde som inneholder utendørs, vann, innsjø, himmel&#10;&#10;KI-generert innhold kan være feil.">
            <a:extLst>
              <a:ext uri="{FF2B5EF4-FFF2-40B4-BE49-F238E27FC236}">
                <a16:creationId xmlns:a16="http://schemas.microsoft.com/office/drawing/2014/main" id="{7C70AD0B-094D-B3B5-D11B-51B83DCD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30817" y="955299"/>
            <a:ext cx="3174610" cy="238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 descr="Et bilde som inneholder utendørs, tre, sky, Cumlulussky&#10;&#10;KI-generert innhold kan være feil.">
            <a:extLst>
              <a:ext uri="{FF2B5EF4-FFF2-40B4-BE49-F238E27FC236}">
                <a16:creationId xmlns:a16="http://schemas.microsoft.com/office/drawing/2014/main" id="{5AECE72C-4081-726A-2F24-E496D186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02602" y="3931042"/>
            <a:ext cx="3066200" cy="285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de 10" descr="Et bilde som inneholder himmel, tåke, bro, design&#10;&#10;KI-generert innhold kan være feil.">
            <a:extLst>
              <a:ext uri="{FF2B5EF4-FFF2-40B4-BE49-F238E27FC236}">
                <a16:creationId xmlns:a16="http://schemas.microsoft.com/office/drawing/2014/main" id="{E4C6729C-D55F-242D-DD40-CF5C39BF8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11120" y="2926958"/>
            <a:ext cx="3174609" cy="2242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344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72">
            <a:extLst>
              <a:ext uri="{FF2B5EF4-FFF2-40B4-BE49-F238E27FC236}">
                <a16:creationId xmlns:a16="http://schemas.microsoft.com/office/drawing/2014/main" id="{A0B38558-5389-4817-936F-FD62560C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CCB252B9-42EF-4414-AA22-2A95C1819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2">
              <a:extLst>
                <a:ext uri="{FF2B5EF4-FFF2-40B4-BE49-F238E27FC236}">
                  <a16:creationId xmlns:a16="http://schemas.microsoft.com/office/drawing/2014/main" id="{F9C2C800-C3E3-4317-A3CC-1558D71F1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1723" b="11723"/>
          <a:stretch>
            <a:fillRect/>
          </a:stretch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1" name="Group 76">
            <a:extLst>
              <a:ext uri="{FF2B5EF4-FFF2-40B4-BE49-F238E27FC236}">
                <a16:creationId xmlns:a16="http://schemas.microsoft.com/office/drawing/2014/main" id="{15502586-682B-4EDF-9515-674BB4E1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78" name="Round Diagonal Corner Rectangle 7">
              <a:extLst>
                <a:ext uri="{FF2B5EF4-FFF2-40B4-BE49-F238E27FC236}">
                  <a16:creationId xmlns:a16="http://schemas.microsoft.com/office/drawing/2014/main" id="{C4491F87-B86B-413A-ACCD-56525E53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78">
              <a:extLst>
                <a:ext uri="{FF2B5EF4-FFF2-40B4-BE49-F238E27FC236}">
                  <a16:creationId xmlns:a16="http://schemas.microsoft.com/office/drawing/2014/main" id="{04A25545-7FDA-465A-8546-9D927F828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99" name="Freeform 32">
                <a:extLst>
                  <a:ext uri="{FF2B5EF4-FFF2-40B4-BE49-F238E27FC236}">
                    <a16:creationId xmlns:a16="http://schemas.microsoft.com/office/drawing/2014/main" id="{0AC67F09-E0D9-410A-A4DE-72D31697E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0" name="Freeform 33">
                <a:extLst>
                  <a:ext uri="{FF2B5EF4-FFF2-40B4-BE49-F238E27FC236}">
                    <a16:creationId xmlns:a16="http://schemas.microsoft.com/office/drawing/2014/main" id="{B78F2FDE-85C9-4650-919F-C35464007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1" name="Freeform 34">
                <a:extLst>
                  <a:ext uri="{FF2B5EF4-FFF2-40B4-BE49-F238E27FC236}">
                    <a16:creationId xmlns:a16="http://schemas.microsoft.com/office/drawing/2014/main" id="{57DD2F8B-5242-455C-B03F-E2F6B6732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B8CE3E90-8A76-4CD5-B28C-D71FF3718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33" name="Group 79">
              <a:extLst>
                <a:ext uri="{FF2B5EF4-FFF2-40B4-BE49-F238E27FC236}">
                  <a16:creationId xmlns:a16="http://schemas.microsoft.com/office/drawing/2014/main" id="{4C374541-D033-4B72-A232-5461EEAD4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id="{94766BAB-FE6E-4247-886B-736F831FE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id="{3C954FB2-C7A0-468C-8AD2-C278DCA64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5" name="Freeform 38">
                <a:extLst>
                  <a:ext uri="{FF2B5EF4-FFF2-40B4-BE49-F238E27FC236}">
                    <a16:creationId xmlns:a16="http://schemas.microsoft.com/office/drawing/2014/main" id="{F52FBFD5-A528-4DB8-A802-814A7E421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6" name="Freeform 39">
                <a:extLst>
                  <a:ext uri="{FF2B5EF4-FFF2-40B4-BE49-F238E27FC236}">
                    <a16:creationId xmlns:a16="http://schemas.microsoft.com/office/drawing/2014/main" id="{E57CCB6D-72AF-4D41-8C6C-9750D43DC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7" name="Freeform 40">
                <a:extLst>
                  <a:ext uri="{FF2B5EF4-FFF2-40B4-BE49-F238E27FC236}">
                    <a16:creationId xmlns:a16="http://schemas.microsoft.com/office/drawing/2014/main" id="{19D203AA-CF94-405B-800C-0C7985521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8" name="Rectangle 41">
                <a:extLst>
                  <a:ext uri="{FF2B5EF4-FFF2-40B4-BE49-F238E27FC236}">
                    <a16:creationId xmlns:a16="http://schemas.microsoft.com/office/drawing/2014/main" id="{7D053665-E810-419F-9D63-2A54CB477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34" name="Group 80">
              <a:extLst>
                <a:ext uri="{FF2B5EF4-FFF2-40B4-BE49-F238E27FC236}">
                  <a16:creationId xmlns:a16="http://schemas.microsoft.com/office/drawing/2014/main" id="{DEAF6153-6BF6-448C-81C1-2817B0F78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89" name="Freeform 32">
                <a:extLst>
                  <a:ext uri="{FF2B5EF4-FFF2-40B4-BE49-F238E27FC236}">
                    <a16:creationId xmlns:a16="http://schemas.microsoft.com/office/drawing/2014/main" id="{A7E0D3C0-552C-4741-AFBE-E665CEA06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CAF96EBF-4E74-4F88-BD05-A4AE1694A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id="{D49C51B9-E4E4-410D-8AAB-7E308A1D45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" name="Freeform 37">
                <a:extLst>
                  <a:ext uri="{FF2B5EF4-FFF2-40B4-BE49-F238E27FC236}">
                    <a16:creationId xmlns:a16="http://schemas.microsoft.com/office/drawing/2014/main" id="{354F0627-1BD6-4455-967A-32DB31C82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35" name="Group 81">
              <a:extLst>
                <a:ext uri="{FF2B5EF4-FFF2-40B4-BE49-F238E27FC236}">
                  <a16:creationId xmlns:a16="http://schemas.microsoft.com/office/drawing/2014/main" id="{BC21AED9-0CB5-426C-A1C4-6EEB54805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8D8A778B-9916-47AC-A28A-07F01A83F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id="{65323B96-DF0E-463C-B290-C22D3C553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" name="Freeform 38">
                <a:extLst>
                  <a:ext uri="{FF2B5EF4-FFF2-40B4-BE49-F238E27FC236}">
                    <a16:creationId xmlns:a16="http://schemas.microsoft.com/office/drawing/2014/main" id="{65A0E255-1142-422E-A62A-5044177C5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6" name="Freeform 39">
                <a:extLst>
                  <a:ext uri="{FF2B5EF4-FFF2-40B4-BE49-F238E27FC236}">
                    <a16:creationId xmlns:a16="http://schemas.microsoft.com/office/drawing/2014/main" id="{233A955D-DB0D-42F8-B490-E01FB9C45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id="{F0F0C29B-EB52-470C-AF64-FC54F5C25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8" name="Rectangle 41">
                <a:extLst>
                  <a:ext uri="{FF2B5EF4-FFF2-40B4-BE49-F238E27FC236}">
                    <a16:creationId xmlns:a16="http://schemas.microsoft.com/office/drawing/2014/main" id="{A6C0E942-454D-483D-84FB-89308C8F1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>
            <a:normAutofit/>
          </a:bodyPr>
          <a:lstStyle/>
          <a:p>
            <a:pPr algn="ctr"/>
            <a:r>
              <a:rPr lang="nb-NO"/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1" y="2252134"/>
            <a:ext cx="9905999" cy="34543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000" dirty="0"/>
              <a:t>Overgangen til U-skulen</a:t>
            </a:r>
          </a:p>
          <a:p>
            <a:r>
              <a:rPr lang="nb-NO" sz="2000" dirty="0"/>
              <a:t>Om framandspråk og valfag</a:t>
            </a:r>
          </a:p>
          <a:p>
            <a:r>
              <a:rPr lang="nb-NO" sz="2000" dirty="0"/>
              <a:t>Val av framandspråk, valfag </a:t>
            </a:r>
          </a:p>
          <a:p>
            <a:r>
              <a:rPr lang="nb-NO" sz="2000" dirty="0"/>
              <a:t>Informasjon ang målform og klassar</a:t>
            </a:r>
          </a:p>
          <a:p>
            <a:r>
              <a:rPr lang="nb-NO" sz="2000" dirty="0"/>
              <a:t>Framover</a:t>
            </a:r>
          </a:p>
          <a:p>
            <a:r>
              <a:rPr lang="nb-NO" sz="2000" dirty="0"/>
              <a:t>+ </a:t>
            </a:r>
            <a:r>
              <a:rPr lang="nb-NO" sz="2000" dirty="0" err="1"/>
              <a:t>Foreldrekontaktene</a:t>
            </a:r>
            <a:r>
              <a:rPr lang="nb-NO" sz="2000" dirty="0"/>
              <a:t> har to </a:t>
            </a:r>
            <a:r>
              <a:rPr lang="nb-NO" sz="2000" dirty="0" err="1"/>
              <a:t>infosaker</a:t>
            </a:r>
            <a:r>
              <a:rPr lang="nb-NO" sz="2000" dirty="0"/>
              <a:t> </a:t>
            </a:r>
            <a:r>
              <a:rPr lang="nb-NO" sz="2000" dirty="0">
                <a:sym typeface="Wingdings" pitchFamily="2" charset="2"/>
              </a:rPr>
              <a:t>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5455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 useBgFill="1">
        <p:nvSpPr>
          <p:cNvPr id="66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1539BC-3C24-C54F-AB7B-B671851BB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963613"/>
            <a:ext cx="6013703" cy="4149724"/>
          </a:xfrm>
        </p:spPr>
        <p:txBody>
          <a:bodyPr anchor="ctr">
            <a:normAutofit/>
          </a:bodyPr>
          <a:lstStyle/>
          <a:p>
            <a:r>
              <a:rPr lang="nb-NO" sz="6000"/>
              <a:t>Valgfag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D38B1CE-0CF7-B549-BD8F-9067A42A1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571" y="963612"/>
            <a:ext cx="2502269" cy="4149725"/>
          </a:xfrm>
        </p:spPr>
        <p:txBody>
          <a:bodyPr anchor="ctr">
            <a:normAutofit/>
          </a:bodyPr>
          <a:lstStyle/>
          <a:p>
            <a:pPr algn="r"/>
            <a:r>
              <a:rPr lang="nb-NO">
                <a:solidFill>
                  <a:schemeClr val="tx1"/>
                </a:solidFill>
              </a:rPr>
              <a:t>Hvordan beregnes karakteren?</a:t>
            </a:r>
          </a:p>
        </p:txBody>
      </p:sp>
    </p:spTree>
    <p:extLst>
      <p:ext uri="{BB962C8B-B14F-4D97-AF65-F5344CB8AC3E}">
        <p14:creationId xmlns:p14="http://schemas.microsoft.com/office/powerpoint/2010/main" val="31546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7">
            <a:extLst>
              <a:ext uri="{FF2B5EF4-FFF2-40B4-BE49-F238E27FC236}">
                <a16:creationId xmlns:a16="http://schemas.microsoft.com/office/drawing/2014/main" id="{CC892AB0-7D6D-4FC9-9105-0CB42716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">
            <a:extLst>
              <a:ext uri="{FF2B5EF4-FFF2-40B4-BE49-F238E27FC236}">
                <a16:creationId xmlns:a16="http://schemas.microsoft.com/office/drawing/2014/main" id="{807353E4-FA19-40CB-8AF8-3A8E6704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697D009D-8E70-460A-BE57-321BB076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D0001F35-F282-403E-8D08-0D204D851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3F8A69A2-2D15-40CD-8C14-A18643AB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B665CA2A-9D55-4786-9343-EB466726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CEE9BD85-96DF-4CDF-BC0F-C4E46062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6BB6F5E5-6CA3-4B20-86A7-1174D6E71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96" name="Group 17">
            <a:extLst>
              <a:ext uri="{FF2B5EF4-FFF2-40B4-BE49-F238E27FC236}">
                <a16:creationId xmlns:a16="http://schemas.microsoft.com/office/drawing/2014/main" id="{0328E69E-CE3D-4110-8BF7-AD3C0C10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30F84C80-9E12-4460-B88F-D03839F0C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2F84C18C-5783-48FF-9DE0-FDA327CFC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C6A855-346C-4589-9AD4-5E15BCBC7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7E64BEE6-1157-421C-A02A-47639E4D9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97" name="Group 23">
            <a:extLst>
              <a:ext uri="{FF2B5EF4-FFF2-40B4-BE49-F238E27FC236}">
                <a16:creationId xmlns:a16="http://schemas.microsoft.com/office/drawing/2014/main" id="{F64806C9-3599-45A7-BCFF-F762C5427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41D6E755-9558-4CAA-8F56-469D231C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8FCD41C4-606C-446C-8C81-6353C644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74CFBE4-CEA6-4C81-BB1E-83E189677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24813D3D-7B30-42F2-9065-1B40F140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98" name="Group 29">
            <a:extLst>
              <a:ext uri="{FF2B5EF4-FFF2-40B4-BE49-F238E27FC236}">
                <a16:creationId xmlns:a16="http://schemas.microsoft.com/office/drawing/2014/main" id="{1287AC97-A8E8-4B45-A50A-3057A88B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7D70AA8-D36C-4DF9-B7D7-4E2C9BEF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4D88556-8C5B-41AF-9FA0-92D27347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7E00558-8912-48C6-8202-D8A2D854B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E4C092A-90EF-4870-97FC-C2D97FD2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0C8C091A-4902-4B98-BB6B-AF6FA11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50C57AA3-5B6E-4C49-9AE3-D130A254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9" name="Rectangle 37">
            <a:extLst>
              <a:ext uri="{FF2B5EF4-FFF2-40B4-BE49-F238E27FC236}">
                <a16:creationId xmlns:a16="http://schemas.microsoft.com/office/drawing/2014/main" id="{6D29BE04-4454-4832-B83F-10D001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 Diagonal Corner Rectangle 7">
            <a:extLst>
              <a:ext uri="{FF2B5EF4-FFF2-40B4-BE49-F238E27FC236}">
                <a16:creationId xmlns:a16="http://schemas.microsoft.com/office/drawing/2014/main" id="{98714CE9-3C2C-48E1-8B8F-CFB7735C4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40962A-EBD8-4548-B0F0-AFC03920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nb-NO" err="1">
                <a:solidFill>
                  <a:srgbClr val="FFFFFF"/>
                </a:solidFill>
              </a:rPr>
              <a:t>Frå</a:t>
            </a:r>
            <a:r>
              <a:rPr lang="nb-NO">
                <a:solidFill>
                  <a:srgbClr val="FFFFFF"/>
                </a:solidFill>
              </a:rPr>
              <a:t> ny forskrift: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8885CB-833C-CC4D-A0CB-85F98401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1"/>
            <a:ext cx="9048218" cy="3033180"/>
          </a:xfrm>
        </p:spPr>
        <p:txBody>
          <a:bodyPr anchor="ctr">
            <a:normAutofit fontScale="85000" lnSpcReduction="10000"/>
          </a:bodyPr>
          <a:lstStyle/>
          <a:p>
            <a:endParaRPr lang="nb-NO" sz="2000">
              <a:solidFill>
                <a:srgbClr val="FFFFFF"/>
              </a:solidFill>
            </a:endParaRPr>
          </a:p>
          <a:p>
            <a:r>
              <a:rPr lang="nb-NO" sz="3600">
                <a:solidFill>
                  <a:srgbClr val="FFFFFF"/>
                </a:solidFill>
              </a:rPr>
              <a:t>I </a:t>
            </a:r>
            <a:r>
              <a:rPr lang="nb-NO" sz="3600" err="1">
                <a:solidFill>
                  <a:srgbClr val="FFFFFF"/>
                </a:solidFill>
              </a:rPr>
              <a:t>valfag</a:t>
            </a:r>
            <a:r>
              <a:rPr lang="nb-NO" sz="3600">
                <a:solidFill>
                  <a:srgbClr val="FFFFFF"/>
                </a:solidFill>
              </a:rPr>
              <a:t> skal det </a:t>
            </a:r>
            <a:r>
              <a:rPr lang="nb-NO" sz="3600" err="1">
                <a:solidFill>
                  <a:srgbClr val="FFFFFF"/>
                </a:solidFill>
              </a:rPr>
              <a:t>reknast</a:t>
            </a:r>
            <a:r>
              <a:rPr lang="nb-NO" sz="3600">
                <a:solidFill>
                  <a:srgbClr val="FFFFFF"/>
                </a:solidFill>
              </a:rPr>
              <a:t> ut </a:t>
            </a:r>
            <a:r>
              <a:rPr lang="nb-NO" sz="3600" err="1">
                <a:solidFill>
                  <a:srgbClr val="FFFFFF"/>
                </a:solidFill>
              </a:rPr>
              <a:t>eit</a:t>
            </a:r>
            <a:r>
              <a:rPr lang="nb-NO" sz="3600">
                <a:solidFill>
                  <a:srgbClr val="FFFFFF"/>
                </a:solidFill>
              </a:rPr>
              <a:t> gjennomsnitt av </a:t>
            </a:r>
            <a:r>
              <a:rPr lang="nb-NO" sz="3600" err="1">
                <a:solidFill>
                  <a:srgbClr val="FFFFFF"/>
                </a:solidFill>
              </a:rPr>
              <a:t>dei</a:t>
            </a:r>
            <a:r>
              <a:rPr lang="nb-NO" sz="3600">
                <a:solidFill>
                  <a:srgbClr val="FFFFFF"/>
                </a:solidFill>
              </a:rPr>
              <a:t> </a:t>
            </a:r>
            <a:r>
              <a:rPr lang="nb-NO" sz="3600" err="1">
                <a:solidFill>
                  <a:srgbClr val="FFFFFF"/>
                </a:solidFill>
              </a:rPr>
              <a:t>standpunktkarakterane</a:t>
            </a:r>
            <a:r>
              <a:rPr lang="nb-NO" sz="3600">
                <a:solidFill>
                  <a:srgbClr val="FFFFFF"/>
                </a:solidFill>
              </a:rPr>
              <a:t> </a:t>
            </a:r>
            <a:r>
              <a:rPr lang="nb-NO" sz="3600" err="1">
                <a:solidFill>
                  <a:srgbClr val="FFFFFF"/>
                </a:solidFill>
              </a:rPr>
              <a:t>søkjaren</a:t>
            </a:r>
            <a:r>
              <a:rPr lang="nb-NO" sz="3600">
                <a:solidFill>
                  <a:srgbClr val="FFFFFF"/>
                </a:solidFill>
              </a:rPr>
              <a:t> har fått på </a:t>
            </a:r>
            <a:r>
              <a:rPr lang="nb-NO" sz="3600" err="1">
                <a:solidFill>
                  <a:srgbClr val="FFFFFF"/>
                </a:solidFill>
              </a:rPr>
              <a:t>ungdomsskulen</a:t>
            </a:r>
            <a:r>
              <a:rPr lang="nb-NO" sz="3600">
                <a:solidFill>
                  <a:srgbClr val="FFFFFF"/>
                </a:solidFill>
              </a:rPr>
              <a:t>. </a:t>
            </a:r>
          </a:p>
          <a:p>
            <a:r>
              <a:rPr lang="nb-NO" sz="3600">
                <a:solidFill>
                  <a:srgbClr val="FFFFFF"/>
                </a:solidFill>
              </a:rPr>
              <a:t>Gjennomsnittskarakteren skal </a:t>
            </a:r>
            <a:r>
              <a:rPr lang="nb-NO" sz="3600" err="1">
                <a:solidFill>
                  <a:srgbClr val="FFFFFF"/>
                </a:solidFill>
              </a:rPr>
              <a:t>førast</a:t>
            </a:r>
            <a:r>
              <a:rPr lang="nb-NO" sz="3600">
                <a:solidFill>
                  <a:srgbClr val="FFFFFF"/>
                </a:solidFill>
              </a:rPr>
              <a:t> med to </a:t>
            </a:r>
            <a:r>
              <a:rPr lang="nb-NO" sz="3600" err="1">
                <a:solidFill>
                  <a:srgbClr val="FFFFFF"/>
                </a:solidFill>
              </a:rPr>
              <a:t>desimalar</a:t>
            </a:r>
            <a:r>
              <a:rPr lang="nb-NO" sz="360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35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88CF7F-5AE0-3C47-78C7-2D6D2271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nb-NO"/>
              <a:t>Viktig no</a:t>
            </a:r>
          </a:p>
        </p:txBody>
      </p:sp>
      <p:pic>
        <p:nvPicPr>
          <p:cNvPr id="3074" name="Picture 2" descr="Premium Vector | Exclamation icon alert doodle style attention sign  illustration">
            <a:extLst>
              <a:ext uri="{FF2B5EF4-FFF2-40B4-BE49-F238E27FC236}">
                <a16:creationId xmlns:a16="http://schemas.microsoft.com/office/drawing/2014/main" id="{004DED2B-0FBC-8323-EB06-CC6755D2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21212" b="1"/>
          <a:stretch/>
        </p:blipFill>
        <p:spPr bwMode="auto">
          <a:xfrm>
            <a:off x="1632795" y="2249487"/>
            <a:ext cx="2511828" cy="354965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046539-71B8-3C73-F94E-BFE0BF65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891" y="146471"/>
            <a:ext cx="5959845" cy="480870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nb-NO" sz="1600" dirty="0"/>
          </a:p>
          <a:p>
            <a:pPr>
              <a:lnSpc>
                <a:spcPct val="110000"/>
              </a:lnSpc>
            </a:pPr>
            <a:r>
              <a:rPr lang="nb-NO" sz="1600" dirty="0" err="1"/>
              <a:t>Formsundersøking</a:t>
            </a:r>
            <a:r>
              <a:rPr lang="nb-NO" sz="1600" dirty="0"/>
              <a:t> til elevane på Teams (på elevane sin iPad)</a:t>
            </a:r>
          </a:p>
          <a:p>
            <a:pPr>
              <a:lnSpc>
                <a:spcPct val="110000"/>
              </a:lnSpc>
            </a:pPr>
            <a:r>
              <a:rPr lang="nb-NO" sz="1600" dirty="0" err="1"/>
              <a:t>Dei</a:t>
            </a:r>
            <a:r>
              <a:rPr lang="nb-NO" sz="1600" dirty="0"/>
              <a:t> skal gjere val: Språkfag/</a:t>
            </a:r>
            <a:r>
              <a:rPr lang="nb-NO" sz="1600" dirty="0" err="1"/>
              <a:t>tilvalsfag</a:t>
            </a:r>
            <a:r>
              <a:rPr lang="nb-NO" sz="1600" dirty="0"/>
              <a:t> og </a:t>
            </a:r>
            <a:r>
              <a:rPr lang="nb-NO" sz="1600" dirty="0" err="1"/>
              <a:t>valfag</a:t>
            </a:r>
            <a:r>
              <a:rPr lang="nb-NO" sz="1600" dirty="0"/>
              <a:t>.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Send inn valget </a:t>
            </a:r>
            <a:r>
              <a:rPr lang="nb-NO" sz="1600" u="sng" dirty="0"/>
              <a:t>ein gong</a:t>
            </a:r>
            <a:r>
              <a:rPr lang="nb-NO" sz="1600" dirty="0"/>
              <a:t>. Ta kontakt ved endringar i etterkant.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Svar på skjema innen fredag før påskeferien: 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Informasjon om vidaregåande opplæring: </a:t>
            </a:r>
            <a:r>
              <a:rPr lang="nb-NO" sz="1600" dirty="0" err="1">
                <a:hlinkClick r:id="rId4"/>
              </a:rPr>
              <a:t>www.vilbli.no</a:t>
            </a:r>
            <a:r>
              <a:rPr lang="nb-NO" sz="1600" dirty="0"/>
              <a:t> 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Lenke til Udir om valgfag:  </a:t>
            </a:r>
            <a:r>
              <a:rPr lang="nb-NO" sz="1600" dirty="0">
                <a:hlinkClick r:id="rId5"/>
              </a:rPr>
              <a:t>https://</a:t>
            </a:r>
            <a:r>
              <a:rPr lang="nb-NO" sz="1600" dirty="0" err="1">
                <a:hlinkClick r:id="rId5"/>
              </a:rPr>
              <a:t>www.udir.no</a:t>
            </a:r>
            <a:r>
              <a:rPr lang="nb-NO" sz="1600" dirty="0">
                <a:hlinkClick r:id="rId5"/>
              </a:rPr>
              <a:t>/</a:t>
            </a:r>
            <a:r>
              <a:rPr lang="nb-NO" sz="1600" dirty="0" err="1">
                <a:hlinkClick r:id="rId5"/>
              </a:rPr>
              <a:t>regelverkstolkninger</a:t>
            </a:r>
            <a:r>
              <a:rPr lang="nb-NO" sz="1600" dirty="0">
                <a:hlinkClick r:id="rId5"/>
              </a:rPr>
              <a:t>/</a:t>
            </a:r>
            <a:r>
              <a:rPr lang="nb-NO" sz="1600" dirty="0" err="1">
                <a:hlinkClick r:id="rId5"/>
              </a:rPr>
              <a:t>opplaring</a:t>
            </a:r>
            <a:r>
              <a:rPr lang="nb-NO" sz="1600" dirty="0">
                <a:hlinkClick r:id="rId5"/>
              </a:rPr>
              <a:t>/</a:t>
            </a:r>
            <a:r>
              <a:rPr lang="nb-NO" sz="1600" dirty="0" err="1">
                <a:hlinkClick r:id="rId5"/>
              </a:rPr>
              <a:t>Innhold-i-opplaringen</a:t>
            </a:r>
            <a:r>
              <a:rPr lang="nb-NO" sz="1600" dirty="0">
                <a:hlinkClick r:id="rId5"/>
              </a:rPr>
              <a:t>/</a:t>
            </a:r>
            <a:r>
              <a:rPr lang="nb-NO" sz="1600" dirty="0" err="1">
                <a:hlinkClick r:id="rId5"/>
              </a:rPr>
              <a:t>opplaring-i-valgfag-pa</a:t>
            </a:r>
            <a:r>
              <a:rPr lang="nb-NO" sz="1600" dirty="0">
                <a:hlinkClick r:id="rId5"/>
              </a:rPr>
              <a:t>-ungdomstrinnet/</a:t>
            </a:r>
            <a:endParaRPr lang="nb-NO" sz="1600" dirty="0"/>
          </a:p>
          <a:p>
            <a:pPr>
              <a:lnSpc>
                <a:spcPct val="110000"/>
              </a:lnSpc>
            </a:pPr>
            <a:r>
              <a:rPr lang="nb-NO" sz="1600" dirty="0"/>
              <a:t>Søk på informasjon om </a:t>
            </a:r>
            <a:r>
              <a:rPr lang="nb-NO" sz="1600" dirty="0" err="1"/>
              <a:t>dei</a:t>
            </a:r>
            <a:r>
              <a:rPr lang="nb-NO" sz="1600" dirty="0"/>
              <a:t> spesifikke </a:t>
            </a:r>
            <a:r>
              <a:rPr lang="nb-NO" sz="1600" dirty="0" err="1"/>
              <a:t>valfag</a:t>
            </a:r>
            <a:r>
              <a:rPr lang="nb-NO" sz="1600" dirty="0"/>
              <a:t> her: </a:t>
            </a:r>
            <a:r>
              <a:rPr lang="nb-NO" sz="1600" dirty="0">
                <a:hlinkClick r:id="rId6"/>
              </a:rPr>
              <a:t>https://</a:t>
            </a:r>
            <a:r>
              <a:rPr lang="nb-NO" sz="1600" dirty="0" err="1">
                <a:hlinkClick r:id="rId6"/>
              </a:rPr>
              <a:t>sokeresultat.udir.no</a:t>
            </a:r>
            <a:r>
              <a:rPr lang="nb-NO" sz="1600" dirty="0">
                <a:hlinkClick r:id="rId6"/>
              </a:rPr>
              <a:t>/</a:t>
            </a:r>
            <a:r>
              <a:rPr lang="nb-NO" sz="1600" dirty="0" err="1">
                <a:hlinkClick r:id="rId6"/>
              </a:rPr>
              <a:t>finn-lareplan.html</a:t>
            </a:r>
            <a:r>
              <a:rPr lang="nb-NO" sz="1600" dirty="0">
                <a:hlinkClick r:id="rId6"/>
              </a:rPr>
              <a:t>?</a:t>
            </a:r>
            <a:r>
              <a:rPr lang="nb-NO" sz="1600" dirty="0" err="1">
                <a:hlinkClick r:id="rId6"/>
              </a:rPr>
              <a:t>_gl</a:t>
            </a:r>
            <a:r>
              <a:rPr lang="nb-NO" sz="1600" dirty="0">
                <a:hlinkClick r:id="rId6"/>
              </a:rPr>
              <a:t>=1*</a:t>
            </a:r>
            <a:r>
              <a:rPr lang="nb-NO" sz="1600" dirty="0" err="1">
                <a:hlinkClick r:id="rId6"/>
              </a:rPr>
              <a:t>1yyp3rg</a:t>
            </a:r>
            <a:r>
              <a:rPr lang="nb-NO" sz="1600" dirty="0">
                <a:hlinkClick r:id="rId6"/>
              </a:rPr>
              <a:t>*_ga*MTY2MDY1NDgyMS4xNjUxNjY3OTQy*_ga_V44YGS4HD3*MTY1MTczNDczMi40LjEuMTY1MTczNDc2OS4w</a:t>
            </a:r>
            <a:endParaRPr lang="nb-NO" sz="1600" dirty="0"/>
          </a:p>
          <a:p>
            <a:pPr>
              <a:lnSpc>
                <a:spcPct val="110000"/>
              </a:lnSpc>
            </a:pPr>
            <a:r>
              <a:rPr lang="nb-NO" sz="1600" dirty="0"/>
              <a:t>Nytt foreldremøte onsdag 3.juni </a:t>
            </a:r>
            <a:r>
              <a:rPr lang="nb-NO" sz="1600" dirty="0" err="1"/>
              <a:t>kl</a:t>
            </a:r>
            <a:r>
              <a:rPr lang="nb-NO" sz="1600" dirty="0"/>
              <a:t> 17.30 (informasjon om klasser og lærarar)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Elevane besøker ungdomsskulen i juni. </a:t>
            </a:r>
          </a:p>
          <a:p>
            <a:pPr>
              <a:lnSpc>
                <a:spcPct val="110000"/>
              </a:lnSpc>
            </a:pPr>
            <a:endParaRPr lang="nb-NO" sz="1600" dirty="0"/>
          </a:p>
          <a:p>
            <a:pPr>
              <a:lnSpc>
                <a:spcPct val="110000"/>
              </a:lnSpc>
            </a:pPr>
            <a:r>
              <a:rPr lang="nb-NO" sz="1600" dirty="0"/>
              <a:t>Ta kontakt ved spørsmål</a:t>
            </a:r>
            <a:r>
              <a:rPr lang="nb-NO" sz="1600" dirty="0">
                <a:sym typeface="Wingdings" pitchFamily="2" charset="2"/>
              </a:rPr>
              <a:t>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5952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p14="http://schemas.microsoft.com/office/powerpoint/2010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5DBC820-D419-95D4-E7D5-B6F74EF7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nn-NO" sz="3200"/>
              <a:t>Heimeside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B4C2FF-B863-B556-2938-91327E9B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nn-NO" sz="2000">
                <a:hlinkClick r:id="rId4"/>
              </a:rPr>
              <a:t>www.minskole.no/fus</a:t>
            </a:r>
            <a:endParaRPr lang="nn-NO" sz="2000"/>
          </a:p>
          <a:p>
            <a:r>
              <a:rPr lang="nn-NO" sz="2000"/>
              <a:t>Abonner på nyheiter: På «Snart 8.trinn» legg vi ut informasjon no på våren.</a:t>
            </a:r>
            <a:endParaRPr lang="nb-NO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189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56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58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6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13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6="http://schemas.microsoft.com/office/drawing/2014/main" xmlns:p14="http://schemas.microsoft.com/office/powerpoint/2010/main" xmlns:dgm="http://schemas.openxmlformats.org/drawingml/2006/diagram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89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91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3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7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8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9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1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2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dgm="http://schemas.openxmlformats.org/drawingml/2006/diagram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p14="http://schemas.microsoft.com/office/powerpoint/2010/main" xmlns:dgm="http://schemas.openxmlformats.org/drawingml/2006/diagram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5EB7CDA-C060-9282-3FBC-AD3031E7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nn-NO" sz="1700">
                <a:solidFill>
                  <a:srgbClr val="FFFFFF"/>
                </a:solidFill>
              </a:rPr>
              <a:t>Kontaktinformasjon</a:t>
            </a:r>
            <a:endParaRPr lang="nb-NO" sz="1700">
              <a:solidFill>
                <a:srgbClr val="FFFFFF"/>
              </a:solidFill>
            </a:endParaRPr>
          </a:p>
        </p:txBody>
      </p:sp>
      <p:graphicFrame>
        <p:nvGraphicFramePr>
          <p:cNvPr id="135" name="Plassholder for innhold 2">
            <a:extLst>
              <a:ext uri="{FF2B5EF4-FFF2-40B4-BE49-F238E27FC236}">
                <a16:creationId xmlns:a16="http://schemas.microsoft.com/office/drawing/2014/main" id="{7DDD248B-D2E4-7142-EC57-05587C442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73995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67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153" y="293079"/>
            <a:ext cx="9905998" cy="1478570"/>
          </a:xfrm>
        </p:spPr>
        <p:txBody>
          <a:bodyPr/>
          <a:lstStyle/>
          <a:p>
            <a:r>
              <a:rPr lang="nb-NO"/>
              <a:t>FUS neste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3249" y="1317027"/>
            <a:ext cx="8138042" cy="39052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600">
                <a:solidFill>
                  <a:schemeClr val="bg1"/>
                </a:solidFill>
              </a:rPr>
              <a:t>Skuleåret 2026-27: 166 elevar på 3 trinn</a:t>
            </a:r>
          </a:p>
          <a:p>
            <a:r>
              <a:rPr lang="nb-NO" sz="1600">
                <a:solidFill>
                  <a:schemeClr val="bg1"/>
                </a:solidFill>
              </a:rPr>
              <a:t>8. Trinn: 49  elevar 9.trinn: 65 elevar. 10. trinn: 52 elevar. Totalt 6 </a:t>
            </a:r>
            <a:r>
              <a:rPr lang="nb-NO" sz="1600" err="1">
                <a:solidFill>
                  <a:schemeClr val="bg1"/>
                </a:solidFill>
              </a:rPr>
              <a:t>klassar</a:t>
            </a:r>
            <a:endParaRPr lang="nb-NO" sz="1600">
              <a:solidFill>
                <a:schemeClr val="bg1"/>
              </a:solidFill>
            </a:endParaRPr>
          </a:p>
          <a:p>
            <a:r>
              <a:rPr lang="nb-NO" sz="1600">
                <a:solidFill>
                  <a:schemeClr val="bg1"/>
                </a:solidFill>
              </a:rPr>
              <a:t>28 tilsette</a:t>
            </a:r>
          </a:p>
          <a:p>
            <a:pPr lvl="1"/>
            <a:r>
              <a:rPr lang="nb-NO" sz="1600">
                <a:solidFill>
                  <a:schemeClr val="bg1"/>
                </a:solidFill>
              </a:rPr>
              <a:t>Rektor</a:t>
            </a:r>
          </a:p>
          <a:p>
            <a:pPr lvl="1"/>
            <a:r>
              <a:rPr lang="nb-NO" sz="1600">
                <a:solidFill>
                  <a:schemeClr val="bg1"/>
                </a:solidFill>
              </a:rPr>
              <a:t>Avdelingsleiar</a:t>
            </a:r>
          </a:p>
          <a:p>
            <a:pPr lvl="1"/>
            <a:r>
              <a:rPr lang="nb-NO" sz="1600" err="1">
                <a:solidFill>
                  <a:schemeClr val="bg1"/>
                </a:solidFill>
              </a:rPr>
              <a:t>Saksbehandlar</a:t>
            </a:r>
            <a:endParaRPr lang="nb-NO" sz="1600">
              <a:solidFill>
                <a:schemeClr val="bg1"/>
              </a:solidFill>
            </a:endParaRPr>
          </a:p>
          <a:p>
            <a:pPr lvl="1"/>
            <a:r>
              <a:rPr lang="nb-NO" sz="1600" err="1">
                <a:solidFill>
                  <a:schemeClr val="bg1"/>
                </a:solidFill>
              </a:rPr>
              <a:t>Rådgjevarar</a:t>
            </a:r>
            <a:endParaRPr lang="nb-NO" sz="1600">
              <a:solidFill>
                <a:schemeClr val="bg1"/>
              </a:solidFill>
            </a:endParaRPr>
          </a:p>
          <a:p>
            <a:pPr lvl="1"/>
            <a:r>
              <a:rPr lang="nb-NO" sz="1600" err="1">
                <a:solidFill>
                  <a:schemeClr val="bg1"/>
                </a:solidFill>
              </a:rPr>
              <a:t>Pedagogar</a:t>
            </a:r>
            <a:endParaRPr lang="nb-NO" sz="1600">
              <a:solidFill>
                <a:schemeClr val="bg1"/>
              </a:solidFill>
            </a:endParaRPr>
          </a:p>
          <a:p>
            <a:pPr lvl="1"/>
            <a:r>
              <a:rPr lang="nb-NO" sz="1600">
                <a:solidFill>
                  <a:schemeClr val="bg1"/>
                </a:solidFill>
              </a:rPr>
              <a:t>Miljøtrettleiarar</a:t>
            </a:r>
            <a:endParaRPr lang="nb-NO" sz="2000">
              <a:solidFill>
                <a:schemeClr val="bg1"/>
              </a:solidFill>
            </a:endParaRPr>
          </a:p>
          <a:p>
            <a:r>
              <a:rPr lang="nb-NO" sz="1200"/>
              <a:t>Andre: </a:t>
            </a:r>
          </a:p>
          <a:p>
            <a:pPr lvl="1"/>
            <a:r>
              <a:rPr lang="nb-NO" sz="1200" err="1"/>
              <a:t>Helsesjukepleiar</a:t>
            </a:r>
            <a:endParaRPr lang="nb-NO" sz="1200"/>
          </a:p>
          <a:p>
            <a:pPr lvl="1"/>
            <a:r>
              <a:rPr lang="nb-NO" sz="1200"/>
              <a:t>PPT</a:t>
            </a:r>
            <a:endParaRPr lang="nb-NO"/>
          </a:p>
          <a:p>
            <a:pPr lvl="1"/>
            <a:r>
              <a:rPr lang="nb-NO" sz="1200" err="1"/>
              <a:t>Reinhald</a:t>
            </a:r>
            <a:endParaRPr lang="nb-NO" sz="1200"/>
          </a:p>
          <a:p>
            <a:pPr lvl="1"/>
            <a:r>
              <a:rPr lang="nb-NO" sz="1200"/>
              <a:t>Vaktmester</a:t>
            </a:r>
          </a:p>
          <a:p>
            <a:pPr marL="0" indent="0">
              <a:buNone/>
            </a:pPr>
            <a:endParaRPr lang="nb-NO" sz="1200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576F284F-4ACF-B5D8-755A-C8D47BCA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96" y="1391384"/>
            <a:ext cx="4603688" cy="34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1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1412" y="502985"/>
            <a:ext cx="9905998" cy="1478570"/>
          </a:xfrm>
        </p:spPr>
        <p:txBody>
          <a:bodyPr/>
          <a:lstStyle/>
          <a:p>
            <a:r>
              <a:rPr lang="nb-NO"/>
              <a:t>Overgang frå </a:t>
            </a:r>
            <a:r>
              <a:rPr lang="nb-NO" err="1"/>
              <a:t>barneskule</a:t>
            </a:r>
            <a:r>
              <a:rPr lang="nb-NO"/>
              <a:t> til ungdomsskule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8771" y="1765782"/>
            <a:ext cx="9905999" cy="3541714"/>
          </a:xfrm>
        </p:spPr>
        <p:txBody>
          <a:bodyPr>
            <a:normAutofit fontScale="70000" lnSpcReduction="20000"/>
          </a:bodyPr>
          <a:lstStyle/>
          <a:p>
            <a:r>
              <a:rPr lang="nb-NO">
                <a:solidFill>
                  <a:schemeClr val="bg1"/>
                </a:solidFill>
              </a:rPr>
              <a:t>Nytt bygg og nye </a:t>
            </a:r>
            <a:r>
              <a:rPr lang="nb-NO" err="1">
                <a:solidFill>
                  <a:schemeClr val="bg1"/>
                </a:solidFill>
              </a:rPr>
              <a:t>vaksne</a:t>
            </a:r>
            <a:endParaRPr lang="nb-NO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Mindre miljø </a:t>
            </a:r>
          </a:p>
          <a:p>
            <a:r>
              <a:rPr lang="nb-NO" err="1">
                <a:solidFill>
                  <a:schemeClr val="bg1"/>
                </a:solidFill>
              </a:rPr>
              <a:t>Kontaktlærar</a:t>
            </a:r>
            <a:r>
              <a:rPr lang="nb-NO">
                <a:solidFill>
                  <a:schemeClr val="bg1"/>
                </a:solidFill>
              </a:rPr>
              <a:t> og </a:t>
            </a:r>
            <a:r>
              <a:rPr lang="nb-NO" err="1">
                <a:solidFill>
                  <a:schemeClr val="bg1"/>
                </a:solidFill>
              </a:rPr>
              <a:t>faglærar</a:t>
            </a:r>
            <a:endParaRPr lang="nb-NO">
              <a:solidFill>
                <a:schemeClr val="bg1"/>
              </a:solidFill>
            </a:endParaRPr>
          </a:p>
          <a:p>
            <a:r>
              <a:rPr lang="nb-NO" err="1">
                <a:solidFill>
                  <a:schemeClr val="bg1"/>
                </a:solidFill>
              </a:rPr>
              <a:t>Sjølvstende</a:t>
            </a:r>
            <a:r>
              <a:rPr lang="nb-NO">
                <a:solidFill>
                  <a:schemeClr val="bg1"/>
                </a:solidFill>
              </a:rPr>
              <a:t> </a:t>
            </a:r>
          </a:p>
          <a:p>
            <a:r>
              <a:rPr lang="nb-NO">
                <a:solidFill>
                  <a:schemeClr val="bg1"/>
                </a:solidFill>
              </a:rPr>
              <a:t>Rett til vurdering med karakter til jul og </a:t>
            </a:r>
            <a:r>
              <a:rPr lang="nb-NO" err="1">
                <a:solidFill>
                  <a:schemeClr val="bg1"/>
                </a:solidFill>
              </a:rPr>
              <a:t>sommar</a:t>
            </a:r>
            <a:endParaRPr lang="nb-NO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Førebuing til </a:t>
            </a:r>
            <a:r>
              <a:rPr lang="nb-NO" err="1">
                <a:solidFill>
                  <a:schemeClr val="bg1"/>
                </a:solidFill>
              </a:rPr>
              <a:t>vidaregåande</a:t>
            </a:r>
            <a:r>
              <a:rPr lang="nb-NO">
                <a:solidFill>
                  <a:schemeClr val="bg1"/>
                </a:solidFill>
              </a:rPr>
              <a:t> opplæring</a:t>
            </a:r>
          </a:p>
          <a:p>
            <a:r>
              <a:rPr lang="nn-NO">
                <a:solidFill>
                  <a:schemeClr val="bg1"/>
                </a:solidFill>
              </a:rPr>
              <a:t>2. framandspråk og valfag</a:t>
            </a:r>
            <a:endParaRPr lang="nb-NO">
              <a:solidFill>
                <a:schemeClr val="bg1"/>
              </a:solidFill>
            </a:endParaRPr>
          </a:p>
          <a:p>
            <a:r>
              <a:rPr lang="nb-NO" err="1">
                <a:solidFill>
                  <a:schemeClr val="bg1"/>
                </a:solidFill>
              </a:rPr>
              <a:t>Symjing</a:t>
            </a:r>
            <a:endParaRPr lang="nb-NO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Mat og helse (</a:t>
            </a:r>
            <a:r>
              <a:rPr lang="nb-NO" err="1">
                <a:solidFill>
                  <a:schemeClr val="bg1"/>
                </a:solidFill>
              </a:rPr>
              <a:t>avgangsfag</a:t>
            </a:r>
            <a:r>
              <a:rPr lang="nb-NO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73" y="1616290"/>
            <a:ext cx="2684746" cy="250169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94" y="4453516"/>
            <a:ext cx="3673725" cy="17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1" y="478854"/>
            <a:ext cx="9905998" cy="1478570"/>
          </a:xfrm>
        </p:spPr>
        <p:txBody>
          <a:bodyPr/>
          <a:lstStyle/>
          <a:p>
            <a:r>
              <a:rPr lang="nn-NO"/>
              <a:t>2. framandspråk 	</a:t>
            </a:r>
            <a:endParaRPr lang="nb-NO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954157" y="1565432"/>
            <a:ext cx="8348593" cy="411781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n-NO" sz="2000">
                <a:solidFill>
                  <a:schemeClr val="bg1"/>
                </a:solidFill>
              </a:rPr>
              <a:t>2. Framandspråk eller ikkje?</a:t>
            </a:r>
          </a:p>
          <a:p>
            <a:r>
              <a:rPr lang="nn-NO" sz="2000">
                <a:solidFill>
                  <a:schemeClr val="bg1"/>
                </a:solidFill>
              </a:rPr>
              <a:t>Tilbod</a:t>
            </a:r>
            <a:endParaRPr lang="nb-NO" sz="2000">
              <a:solidFill>
                <a:schemeClr val="bg1"/>
              </a:solidFill>
            </a:endParaRPr>
          </a:p>
          <a:p>
            <a:pPr lvl="1"/>
            <a:r>
              <a:rPr lang="nb-NO">
                <a:solidFill>
                  <a:schemeClr val="bg1"/>
                </a:solidFill>
              </a:rPr>
              <a:t>Tysk</a:t>
            </a:r>
          </a:p>
          <a:p>
            <a:pPr lvl="1"/>
            <a:r>
              <a:rPr lang="nb-NO">
                <a:solidFill>
                  <a:schemeClr val="bg1"/>
                </a:solidFill>
              </a:rPr>
              <a:t>Engelsk fordjuping</a:t>
            </a:r>
          </a:p>
          <a:p>
            <a:pPr lvl="1"/>
            <a:r>
              <a:rPr lang="nb-NO">
                <a:solidFill>
                  <a:schemeClr val="bg1"/>
                </a:solidFill>
              </a:rPr>
              <a:t>Arbeidslivfag</a:t>
            </a:r>
            <a:endParaRPr lang="nn-NO">
              <a:solidFill>
                <a:schemeClr val="bg1"/>
              </a:solidFill>
            </a:endParaRPr>
          </a:p>
          <a:p>
            <a:r>
              <a:rPr lang="nn-NO" sz="2000">
                <a:solidFill>
                  <a:schemeClr val="bg1"/>
                </a:solidFill>
              </a:rPr>
              <a:t>Konsekvensar</a:t>
            </a:r>
          </a:p>
          <a:p>
            <a:r>
              <a:rPr lang="nn-NO" sz="2000">
                <a:solidFill>
                  <a:schemeClr val="bg1"/>
                </a:solidFill>
              </a:rPr>
              <a:t>Val og omval</a:t>
            </a:r>
          </a:p>
          <a:p>
            <a:pPr marL="0" indent="0">
              <a:buNone/>
            </a:pPr>
            <a:r>
              <a:rPr lang="nn-NO" sz="2000">
                <a:solidFill>
                  <a:schemeClr val="bg1"/>
                </a:solidFill>
              </a:rPr>
              <a:t>- Ein må setja opp første-, andre- og tredjeval</a:t>
            </a:r>
          </a:p>
          <a:p>
            <a:pPr marL="0" indent="0">
              <a:buNone/>
            </a:pPr>
            <a:r>
              <a:rPr lang="nn-NO" sz="2000">
                <a:solidFill>
                  <a:schemeClr val="bg1"/>
                </a:solidFill>
              </a:rPr>
              <a:t>- Elevane skal ha same fag gjennom heile ungdomsskulen</a:t>
            </a:r>
          </a:p>
          <a:p>
            <a:pPr marL="0" indent="0">
              <a:buNone/>
            </a:pPr>
            <a:r>
              <a:rPr lang="nn-NO" sz="2000">
                <a:solidFill>
                  <a:schemeClr val="bg1"/>
                </a:solidFill>
              </a:rPr>
              <a:t>- Eventuelt omval må skje i samråd med skulen i løpet av fyrste semester</a:t>
            </a:r>
          </a:p>
          <a:p>
            <a:pPr marL="0" indent="0">
              <a:buNone/>
            </a:pPr>
            <a:endParaRPr lang="nn-NO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n-NO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n-NO" sz="2000"/>
          </a:p>
          <a:p>
            <a:endParaRPr lang="nn-NO" sz="2000"/>
          </a:p>
          <a:p>
            <a:pPr marL="0" indent="0">
              <a:buNone/>
            </a:pPr>
            <a:endParaRPr lang="nn-NO" sz="2000"/>
          </a:p>
          <a:p>
            <a:endParaRPr lang="nb-NO" sz="200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60" y="1862327"/>
            <a:ext cx="2937014" cy="19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7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5FB3459-690E-D73C-0DB4-0B625F5B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VGS: </a:t>
            </a:r>
            <a:r>
              <a:rPr lang="nb-NO" err="1"/>
              <a:t>ikkje</a:t>
            </a:r>
            <a:r>
              <a:rPr lang="nb-NO"/>
              <a:t> </a:t>
            </a:r>
            <a:r>
              <a:rPr lang="nb-NO" err="1"/>
              <a:t>framandspråk</a:t>
            </a:r>
            <a:r>
              <a:rPr lang="nb-NO"/>
              <a:t> på yrkesfag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5924FD-B640-7EDC-1A6C-C9D3B0CB1E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/>
              <a:t>Handverk, design og produktutvikling</a:t>
            </a:r>
          </a:p>
          <a:p>
            <a:r>
              <a:rPr lang="nb-NO"/>
              <a:t>Elektro og datateknologi</a:t>
            </a:r>
          </a:p>
          <a:p>
            <a:r>
              <a:rPr lang="nb-NO"/>
              <a:t>Frisør, blomster, interiør og eksponeringsdesign</a:t>
            </a:r>
          </a:p>
          <a:p>
            <a:r>
              <a:rPr lang="nb-NO"/>
              <a:t>Helse- og oppvekstfag</a:t>
            </a:r>
          </a:p>
          <a:p>
            <a:r>
              <a:rPr lang="nb-NO"/>
              <a:t>Informasjonsteknologi og medieproduksjon</a:t>
            </a:r>
          </a:p>
          <a:p>
            <a:r>
              <a:rPr lang="nb-NO"/>
              <a:t>Bygg- og anleggsteknikk</a:t>
            </a:r>
          </a:p>
          <a:p>
            <a:r>
              <a:rPr lang="nb-NO"/>
              <a:t>Naturbruk</a:t>
            </a:r>
          </a:p>
          <a:p>
            <a:r>
              <a:rPr lang="nb-NO"/>
              <a:t>Restaurant- og matfag</a:t>
            </a:r>
          </a:p>
          <a:p>
            <a:r>
              <a:rPr lang="nb-NO"/>
              <a:t>Salg, service og reiseliv</a:t>
            </a:r>
          </a:p>
          <a:p>
            <a:r>
              <a:rPr lang="nb-NO"/>
              <a:t>Teknologi- og industrifag</a:t>
            </a:r>
          </a:p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C7837C-6EA0-3F6A-E0FE-E18BABC5D7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/>
              <a:t>Idrettsfag</a:t>
            </a:r>
          </a:p>
          <a:p>
            <a:r>
              <a:rPr lang="nb-NO"/>
              <a:t>Kunst, design og arkitektur</a:t>
            </a:r>
          </a:p>
          <a:p>
            <a:r>
              <a:rPr lang="nb-NO"/>
              <a:t>Medier og kommunikasjon</a:t>
            </a:r>
          </a:p>
          <a:p>
            <a:r>
              <a:rPr lang="nb-NO"/>
              <a:t>Musikk, dans og drama</a:t>
            </a:r>
          </a:p>
          <a:p>
            <a:r>
              <a:rPr lang="nb-NO"/>
              <a:t>Studiespesialisering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9AD191C-901E-5E34-3688-AE57C1FCA260}"/>
              </a:ext>
            </a:extLst>
          </p:cNvPr>
          <p:cNvSpPr txBox="1"/>
          <p:nvPr/>
        </p:nvSpPr>
        <p:spPr>
          <a:xfrm>
            <a:off x="6311900" y="4210050"/>
            <a:ext cx="315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Dersom du har hatt tysk/fransk/spansk på </a:t>
            </a:r>
            <a:r>
              <a:rPr lang="nb-NO" err="1"/>
              <a:t>ungdomsskulen</a:t>
            </a:r>
            <a:r>
              <a:rPr lang="nb-NO"/>
              <a:t>, skal du ha det i to år til på </a:t>
            </a:r>
            <a:r>
              <a:rPr lang="nb-NO" err="1"/>
              <a:t>studieførebuande</a:t>
            </a:r>
            <a:r>
              <a:rPr lang="nb-NO"/>
              <a:t> utdanningsprogram.</a:t>
            </a:r>
          </a:p>
        </p:txBody>
      </p:sp>
    </p:spTree>
    <p:extLst>
      <p:ext uri="{BB962C8B-B14F-4D97-AF65-F5344CB8AC3E}">
        <p14:creationId xmlns:p14="http://schemas.microsoft.com/office/powerpoint/2010/main" val="7911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A944DE-A3A0-D92D-FA63-B53C66478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3923" b="7824"/>
          <a:stretch/>
        </p:blipFill>
        <p:spPr bwMode="auto">
          <a:xfrm>
            <a:off x="2254928" y="1083076"/>
            <a:ext cx="8279905" cy="49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9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8C244D-48D9-2618-4B46-3A5B17EB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Merk!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2130EF-D218-4970-A4BF-D1071196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96709"/>
            <a:ext cx="9905999" cy="3541714"/>
          </a:xfrm>
        </p:spPr>
        <p:txBody>
          <a:bodyPr>
            <a:noAutofit/>
          </a:bodyPr>
          <a:lstStyle/>
          <a:p>
            <a:r>
              <a:rPr lang="nb-NO" sz="3200"/>
              <a:t>Dersom du vil gå </a:t>
            </a:r>
            <a:r>
              <a:rPr lang="nb-NO" sz="3200" err="1"/>
              <a:t>studieførebuande</a:t>
            </a:r>
            <a:r>
              <a:rPr lang="nb-NO" sz="3200"/>
              <a:t> på VGS og </a:t>
            </a:r>
            <a:r>
              <a:rPr lang="nb-NO" sz="3200" b="1" u="sng" err="1"/>
              <a:t>ikkje</a:t>
            </a:r>
            <a:r>
              <a:rPr lang="nb-NO" sz="3200"/>
              <a:t> har hatt tysk/spansk/fransk på ungdomsskulen:</a:t>
            </a:r>
          </a:p>
          <a:p>
            <a:endParaRPr lang="nb-NO" sz="3200"/>
          </a:p>
          <a:p>
            <a:r>
              <a:rPr lang="nb-NO" sz="3200"/>
              <a:t>Må ha tysk i </a:t>
            </a:r>
            <a:r>
              <a:rPr lang="nb-NO" sz="3200" u="sng"/>
              <a:t>tre år </a:t>
            </a:r>
            <a:r>
              <a:rPr lang="nb-NO" sz="3200"/>
              <a:t>i VGS. Startar på nivå 1. Tar nivå 1 på to år, og nivå 2 på eitt år.</a:t>
            </a:r>
          </a:p>
          <a:p>
            <a:r>
              <a:rPr lang="nb-NO" sz="3200" err="1"/>
              <a:t>Ikkje</a:t>
            </a:r>
            <a:r>
              <a:rPr lang="nb-NO" sz="3200"/>
              <a:t> alle </a:t>
            </a:r>
            <a:r>
              <a:rPr lang="nb-NO" sz="3200" err="1"/>
              <a:t>vgs-skular</a:t>
            </a:r>
            <a:r>
              <a:rPr lang="nb-NO" sz="3200"/>
              <a:t> tilbyr nivå 1 (St. Olav, Stavanger katedralskole, Hetland vgs)</a:t>
            </a:r>
          </a:p>
        </p:txBody>
      </p:sp>
    </p:spTree>
    <p:extLst>
      <p:ext uri="{BB962C8B-B14F-4D97-AF65-F5344CB8AC3E}">
        <p14:creationId xmlns:p14="http://schemas.microsoft.com/office/powerpoint/2010/main" val="20371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p14="http://schemas.microsoft.com/office/powerpoint/2010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C5608BC-927D-5430-C258-66BC9708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nb-NO" sz="3200"/>
              <a:t>Ingen vegar er stengt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D7C9FF-3C93-EA98-6757-2B119836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nb-NO" sz="2000"/>
              <a:t>Ein kan velje mellom alle 15 utdanningsprogramma på VGS uansett kva ein har i framandspråk på ungdomsskulen</a:t>
            </a:r>
          </a:p>
        </p:txBody>
      </p:sp>
      <p:pic>
        <p:nvPicPr>
          <p:cNvPr id="2050" name="Picture 2" descr="Skilt 560 Veg Stengt - GHL Utleie">
            <a:extLst>
              <a:ext uri="{FF2B5EF4-FFF2-40B4-BE49-F238E27FC236}">
                <a16:creationId xmlns:a16="http://schemas.microsoft.com/office/drawing/2014/main" id="{4E2C49B5-A1C4-6D42-93B4-3525DD2A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60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1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2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4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5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6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7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8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69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0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1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072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3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4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5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6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7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8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9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80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81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82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83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84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85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86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4BDFCFFD-B68B-9E88-7E78-1118C8F7F5A6}"/>
              </a:ext>
            </a:extLst>
          </p:cNvPr>
          <p:cNvGrpSpPr/>
          <p:nvPr/>
        </p:nvGrpSpPr>
        <p:grpSpPr>
          <a:xfrm>
            <a:off x="5875422" y="476349"/>
            <a:ext cx="5953680" cy="5835600"/>
            <a:chOff x="5875422" y="476349"/>
            <a:chExt cx="5953680" cy="58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E42D682A-C099-1BDE-9DB2-FC7A42862974}"/>
                    </a:ext>
                  </a:extLst>
                </p14:cNvPr>
                <p14:cNvContentPartPr/>
                <p14:nvPr/>
              </p14:nvContentPartPr>
              <p14:xfrm>
                <a:off x="5875422" y="554469"/>
                <a:ext cx="5636880" cy="5136480"/>
              </p14:xfrm>
            </p:contentPart>
          </mc:Choice>
          <mc:Fallback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E42D682A-C099-1BDE-9DB2-FC7A4286297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12422" y="491469"/>
                  <a:ext cx="5762520" cy="52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FEB70776-EE95-EBFC-3039-3AECFA693EAC}"/>
                    </a:ext>
                  </a:extLst>
                </p14:cNvPr>
                <p14:cNvContentPartPr/>
                <p14:nvPr/>
              </p14:nvContentPartPr>
              <p14:xfrm>
                <a:off x="5969022" y="476349"/>
                <a:ext cx="5860080" cy="5835600"/>
              </p14:xfrm>
            </p:contentPart>
          </mc:Choice>
          <mc:Fallback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FEB70776-EE95-EBFC-3039-3AECFA693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06022" y="413349"/>
                  <a:ext cx="5985720" cy="596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4659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772151F29D7945A82D4DDFEF95550A" ma:contentTypeVersion="12" ma:contentTypeDescription="Opprett et nytt dokument." ma:contentTypeScope="" ma:versionID="7322ea10739347756f8af23211b366fe">
  <xsd:schema xmlns:xsd="http://www.w3.org/2001/XMLSchema" xmlns:xs="http://www.w3.org/2001/XMLSchema" xmlns:p="http://schemas.microsoft.com/office/2006/metadata/properties" xmlns:ns2="ae28fa83-463a-4097-adb2-a1fb4c5228a9" xmlns:ns3="c4ae8d7a-573a-4521-8cb8-ff8fece55d97" targetNamespace="http://schemas.microsoft.com/office/2006/metadata/properties" ma:root="true" ma:fieldsID="170ef65cd1ffe8abbce973b906f87ebd" ns2:_="" ns3:_="">
    <xsd:import namespace="ae28fa83-463a-4097-adb2-a1fb4c5228a9"/>
    <xsd:import namespace="c4ae8d7a-573a-4521-8cb8-ff8fece55d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8fa83-463a-4097-adb2-a1fb4c5228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e8d7a-573a-4521-8cb8-ff8fece55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28fa83-463a-4097-adb2-a1fb4c5228a9">
      <UserInfo>
        <DisplayName>Karl Inge Aksnes</DisplayName>
        <AccountId>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111368C-4536-4D93-8704-DC73888A99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C95DB-3FAD-407C-B678-674EEA2AA02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e28fa83-463a-4097-adb2-a1fb4c5228a9"/>
    <ds:schemaRef ds:uri="c4ae8d7a-573a-4521-8cb8-ff8fece55d97"/>
  </ds:schemaRefs>
</ds:datastoreItem>
</file>

<file path=customXml/itemProps3.xml><?xml version="1.0" encoding="utf-8"?>
<ds:datastoreItem xmlns:ds="http://schemas.openxmlformats.org/officeDocument/2006/customXml" ds:itemID="{4DBC82FA-D875-4D3F-9283-66FAB8EC2DA8}">
  <ds:schemaRefs>
    <ds:schemaRef ds:uri="http://schemas.microsoft.com/office/2006/metadata/properties"/>
    <ds:schemaRef ds:uri="http://www.w3.org/2000/xmlns/"/>
    <ds:schemaRef ds:uri="ae28fa83-463a-4097-adb2-a1fb4c5228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Berlin_16x9</Template>
  <Application>Microsoft Office PowerPoint</Application>
  <PresentationFormat>Widescreen</PresentationFormat>
  <Slides>24</Slides>
  <Notes>0</Notes>
  <HiddenSlides>2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Krets</vt:lpstr>
      <vt:lpstr>Velkomen til Frøyland Ungdomsskule</vt:lpstr>
      <vt:lpstr>Agenda</vt:lpstr>
      <vt:lpstr>FUS neste år</vt:lpstr>
      <vt:lpstr>Overgang frå barneskule til ungdomsskule</vt:lpstr>
      <vt:lpstr>2. framandspråk  </vt:lpstr>
      <vt:lpstr>VGS: ikkje framandspråk på yrkesfag</vt:lpstr>
      <vt:lpstr>PowerPoint-presentasjon</vt:lpstr>
      <vt:lpstr>Merk!</vt:lpstr>
      <vt:lpstr>Ingen vegar er stengt</vt:lpstr>
      <vt:lpstr>Arbeidslivsfag</vt:lpstr>
      <vt:lpstr>Valfag</vt:lpstr>
      <vt:lpstr>Valfag</vt:lpstr>
      <vt:lpstr>Design og redesign</vt:lpstr>
      <vt:lpstr>Fysisk aktivitet og helse</vt:lpstr>
      <vt:lpstr>Friluftsliv</vt:lpstr>
      <vt:lpstr>Utvikling av produkt og tjenester</vt:lpstr>
      <vt:lpstr>            Produksjon for scene</vt:lpstr>
      <vt:lpstr>Ideer og praktisk forskning</vt:lpstr>
      <vt:lpstr>Det viktigste i faget er å være nysgjerrig og kritisk!</vt:lpstr>
      <vt:lpstr>Valgfag</vt:lpstr>
      <vt:lpstr>Frå ny forskrift:</vt:lpstr>
      <vt:lpstr>Viktig no</vt:lpstr>
      <vt:lpstr>Heimeside</vt:lpstr>
      <vt:lpstr>Kontaktinformasjon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Siri Svanøe Endresen</dc:creator>
  <cp:lastModifiedBy>Susanne Åsebø-Trodal</cp:lastModifiedBy>
  <cp:revision>2</cp:revision>
  <dcterms:created xsi:type="dcterms:W3CDTF">2016-04-16T17:35:44Z</dcterms:created>
  <dcterms:modified xsi:type="dcterms:W3CDTF">2026-03-11T17:26:01Z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0x0101003C772151F29D7945A82D4DDFEF95550A</vt:lpwstr>
  </property>
  <property fmtid="{D5CDD505-2E9C-101B-9397-08002B2CF9AE}" pid="3" name="AuthorIds_UIVersion_1536">
    <vt:lpwstr>11</vt:lpwstr>
  </property>
  <property fmtid="{D5CDD505-2E9C-101B-9397-08002B2CF9AE}" pid="4" name="MSIP_Label_f505dd38-82b4-4427-b8a7-50e105392c97_Enabled">
    <vt:lpwstr>true</vt:lpwstr>
  </property>
  <property fmtid="{D5CDD505-2E9C-101B-9397-08002B2CF9AE}" pid="5" name="MSIP_Label_f505dd38-82b4-4427-b8a7-50e105392c97_SetDate">
    <vt:lpwstr>2024-03-20T05:41:11Z</vt:lpwstr>
  </property>
  <property fmtid="{D5CDD505-2E9C-101B-9397-08002B2CF9AE}" pid="6" name="MSIP_Label_f505dd38-82b4-4427-b8a7-50e105392c97_Method">
    <vt:lpwstr>Standard</vt:lpwstr>
  </property>
  <property fmtid="{D5CDD505-2E9C-101B-9397-08002B2CF9AE}" pid="7" name="MSIP_Label_f505dd38-82b4-4427-b8a7-50e105392c97_Name">
    <vt:lpwstr>defa4170-0d19-0005-0004-bc88714345d2</vt:lpwstr>
  </property>
  <property fmtid="{D5CDD505-2E9C-101B-9397-08002B2CF9AE}" pid="8" name="MSIP_Label_f505dd38-82b4-4427-b8a7-50e105392c97_SiteId">
    <vt:lpwstr>589e8be1-a5be-458a-ad32-8c0090608360</vt:lpwstr>
  </property>
  <property fmtid="{D5CDD505-2E9C-101B-9397-08002B2CF9AE}" pid="9" name="MSIP_Label_f505dd38-82b4-4427-b8a7-50e105392c97_ActionId">
    <vt:lpwstr>87b920f6-5adb-4267-af09-79b2e22c8768</vt:lpwstr>
  </property>
  <property fmtid="{D5CDD505-2E9C-101B-9397-08002B2CF9AE}" pid="10" name="MSIP_Label_f505dd38-82b4-4427-b8a7-50e105392c97_ContentBits">
    <vt:lpwstr>0</vt:lpwstr>
  </property>
</Properties>
</file>